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97" r:id="rId5"/>
  </p:sldMasterIdLst>
  <p:notesMasterIdLst>
    <p:notesMasterId r:id="rId103"/>
  </p:notesMasterIdLst>
  <p:handoutMasterIdLst>
    <p:handoutMasterId r:id="rId104"/>
  </p:handoutMasterIdLst>
  <p:sldIdLst>
    <p:sldId id="458" r:id="rId6"/>
    <p:sldId id="459" r:id="rId7"/>
    <p:sldId id="463" r:id="rId8"/>
    <p:sldId id="460" r:id="rId9"/>
    <p:sldId id="811" r:id="rId10"/>
    <p:sldId id="464" r:id="rId11"/>
    <p:sldId id="465" r:id="rId12"/>
    <p:sldId id="466" r:id="rId13"/>
    <p:sldId id="812" r:id="rId14"/>
    <p:sldId id="813" r:id="rId15"/>
    <p:sldId id="814" r:id="rId16"/>
    <p:sldId id="815" r:id="rId17"/>
    <p:sldId id="816" r:id="rId18"/>
    <p:sldId id="982" r:id="rId19"/>
    <p:sldId id="817" r:id="rId20"/>
    <p:sldId id="818" r:id="rId21"/>
    <p:sldId id="819" r:id="rId22"/>
    <p:sldId id="820" r:id="rId23"/>
    <p:sldId id="821" r:id="rId24"/>
    <p:sldId id="822" r:id="rId25"/>
    <p:sldId id="823" r:id="rId26"/>
    <p:sldId id="824" r:id="rId27"/>
    <p:sldId id="825" r:id="rId28"/>
    <p:sldId id="984" r:id="rId29"/>
    <p:sldId id="985" r:id="rId30"/>
    <p:sldId id="826" r:id="rId31"/>
    <p:sldId id="827" r:id="rId32"/>
    <p:sldId id="998" r:id="rId33"/>
    <p:sldId id="461" r:id="rId34"/>
    <p:sldId id="462" r:id="rId35"/>
    <p:sldId id="828" r:id="rId36"/>
    <p:sldId id="829" r:id="rId37"/>
    <p:sldId id="830" r:id="rId38"/>
    <p:sldId id="831" r:id="rId39"/>
    <p:sldId id="832" r:id="rId40"/>
    <p:sldId id="833" r:id="rId41"/>
    <p:sldId id="983" r:id="rId42"/>
    <p:sldId id="834" r:id="rId43"/>
    <p:sldId id="835" r:id="rId44"/>
    <p:sldId id="976" r:id="rId45"/>
    <p:sldId id="977" r:id="rId46"/>
    <p:sldId id="978" r:id="rId47"/>
    <p:sldId id="979" r:id="rId48"/>
    <p:sldId id="980" r:id="rId49"/>
    <p:sldId id="514" r:id="rId50"/>
    <p:sldId id="841" r:id="rId51"/>
    <p:sldId id="981" r:id="rId52"/>
    <p:sldId id="520" r:id="rId53"/>
    <p:sldId id="842" r:id="rId54"/>
    <p:sldId id="987" r:id="rId55"/>
    <p:sldId id="843" r:id="rId56"/>
    <p:sldId id="844" r:id="rId57"/>
    <p:sldId id="845" r:id="rId58"/>
    <p:sldId id="846" r:id="rId59"/>
    <p:sldId id="847" r:id="rId60"/>
    <p:sldId id="848" r:id="rId61"/>
    <p:sldId id="849" r:id="rId62"/>
    <p:sldId id="850" r:id="rId63"/>
    <p:sldId id="528" r:id="rId64"/>
    <p:sldId id="851" r:id="rId65"/>
    <p:sldId id="530" r:id="rId66"/>
    <p:sldId id="852" r:id="rId67"/>
    <p:sldId id="853" r:id="rId68"/>
    <p:sldId id="854" r:id="rId69"/>
    <p:sldId id="855" r:id="rId70"/>
    <p:sldId id="539" r:id="rId71"/>
    <p:sldId id="857" r:id="rId72"/>
    <p:sldId id="858" r:id="rId73"/>
    <p:sldId id="859" r:id="rId74"/>
    <p:sldId id="860" r:id="rId75"/>
    <p:sldId id="861" r:id="rId76"/>
    <p:sldId id="862" r:id="rId77"/>
    <p:sldId id="863" r:id="rId78"/>
    <p:sldId id="864" r:id="rId79"/>
    <p:sldId id="865" r:id="rId80"/>
    <p:sldId id="964" r:id="rId81"/>
    <p:sldId id="966" r:id="rId82"/>
    <p:sldId id="988" r:id="rId83"/>
    <p:sldId id="967" r:id="rId84"/>
    <p:sldId id="989" r:id="rId85"/>
    <p:sldId id="968" r:id="rId86"/>
    <p:sldId id="990" r:id="rId87"/>
    <p:sldId id="969" r:id="rId88"/>
    <p:sldId id="991" r:id="rId89"/>
    <p:sldId id="971" r:id="rId90"/>
    <p:sldId id="992" r:id="rId91"/>
    <p:sldId id="972" r:id="rId92"/>
    <p:sldId id="993" r:id="rId93"/>
    <p:sldId id="973" r:id="rId94"/>
    <p:sldId id="994" r:id="rId95"/>
    <p:sldId id="974" r:id="rId96"/>
    <p:sldId id="995" r:id="rId97"/>
    <p:sldId id="975" r:id="rId98"/>
    <p:sldId id="996" r:id="rId99"/>
    <p:sldId id="970" r:id="rId100"/>
    <p:sldId id="997" r:id="rId101"/>
    <p:sldId id="965" r:id="rId102"/>
  </p:sldIdLst>
  <p:sldSz cx="9144000" cy="6858000" type="screen4x3"/>
  <p:notesSz cx="6934200" cy="9232900"/>
  <p:custDataLst>
    <p:tags r:id="rId10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A5BB8B4-AA94-43DE-8ED4-CFA2D788BA1F}">
          <p14:sldIdLst>
            <p14:sldId id="458"/>
            <p14:sldId id="459"/>
            <p14:sldId id="463"/>
            <p14:sldId id="460"/>
            <p14:sldId id="811"/>
            <p14:sldId id="464"/>
            <p14:sldId id="465"/>
            <p14:sldId id="466"/>
            <p14:sldId id="812"/>
            <p14:sldId id="813"/>
            <p14:sldId id="814"/>
            <p14:sldId id="815"/>
            <p14:sldId id="816"/>
            <p14:sldId id="982"/>
            <p14:sldId id="817"/>
            <p14:sldId id="818"/>
            <p14:sldId id="819"/>
            <p14:sldId id="820"/>
            <p14:sldId id="821"/>
            <p14:sldId id="822"/>
            <p14:sldId id="823"/>
            <p14:sldId id="824"/>
            <p14:sldId id="825"/>
            <p14:sldId id="984"/>
            <p14:sldId id="985"/>
            <p14:sldId id="826"/>
            <p14:sldId id="827"/>
            <p14:sldId id="998"/>
            <p14:sldId id="461"/>
            <p14:sldId id="462"/>
            <p14:sldId id="828"/>
            <p14:sldId id="829"/>
            <p14:sldId id="830"/>
            <p14:sldId id="831"/>
            <p14:sldId id="832"/>
            <p14:sldId id="833"/>
            <p14:sldId id="983"/>
            <p14:sldId id="834"/>
            <p14:sldId id="835"/>
            <p14:sldId id="976"/>
            <p14:sldId id="977"/>
            <p14:sldId id="978"/>
            <p14:sldId id="979"/>
            <p14:sldId id="980"/>
            <p14:sldId id="514"/>
            <p14:sldId id="841"/>
            <p14:sldId id="981"/>
            <p14:sldId id="520"/>
            <p14:sldId id="842"/>
            <p14:sldId id="987"/>
            <p14:sldId id="843"/>
            <p14:sldId id="844"/>
            <p14:sldId id="845"/>
            <p14:sldId id="846"/>
            <p14:sldId id="847"/>
            <p14:sldId id="848"/>
            <p14:sldId id="849"/>
            <p14:sldId id="850"/>
            <p14:sldId id="528"/>
            <p14:sldId id="851"/>
            <p14:sldId id="530"/>
            <p14:sldId id="852"/>
            <p14:sldId id="853"/>
            <p14:sldId id="854"/>
            <p14:sldId id="855"/>
            <p14:sldId id="539"/>
            <p14:sldId id="857"/>
            <p14:sldId id="858"/>
            <p14:sldId id="859"/>
            <p14:sldId id="860"/>
            <p14:sldId id="861"/>
            <p14:sldId id="862"/>
            <p14:sldId id="863"/>
            <p14:sldId id="864"/>
            <p14:sldId id="865"/>
            <p14:sldId id="964"/>
            <p14:sldId id="966"/>
            <p14:sldId id="988"/>
            <p14:sldId id="967"/>
            <p14:sldId id="989"/>
            <p14:sldId id="968"/>
            <p14:sldId id="990"/>
            <p14:sldId id="969"/>
            <p14:sldId id="991"/>
            <p14:sldId id="971"/>
            <p14:sldId id="992"/>
            <p14:sldId id="972"/>
            <p14:sldId id="993"/>
            <p14:sldId id="973"/>
            <p14:sldId id="994"/>
            <p14:sldId id="974"/>
            <p14:sldId id="995"/>
            <p14:sldId id="975"/>
            <p14:sldId id="996"/>
            <p14:sldId id="970"/>
            <p14:sldId id="997"/>
            <p14:sldId id="9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Cespedes" initials="HC" lastIdx="2" clrIdx="0">
    <p:extLst>
      <p:ext uri="{19B8F6BF-5375-455C-9EA6-DF929625EA0E}">
        <p15:presenceInfo xmlns:p15="http://schemas.microsoft.com/office/powerpoint/2012/main" userId="64d73090348578d4" providerId="Windows Live"/>
      </p:ext>
    </p:extLst>
  </p:cmAuthor>
  <p:cmAuthor id="2" name="Kathleen Marucci" initials="KM" lastIdx="3" clrIdx="1">
    <p:extLst>
      <p:ext uri="{19B8F6BF-5375-455C-9EA6-DF929625EA0E}">
        <p15:presenceInfo xmlns:p15="http://schemas.microsoft.com/office/powerpoint/2012/main" userId="S::kathleen.marucci@my.cgaux.org::8a6b1a1a-02fe-46ec-a065-4cd6a37a9c7e" providerId="AD"/>
      </p:ext>
    </p:extLst>
  </p:cmAuthor>
  <p:cmAuthor id="3" name="Kathleen" initials="K" lastIdx="6" clrIdx="2">
    <p:extLst>
      <p:ext uri="{19B8F6BF-5375-455C-9EA6-DF929625EA0E}">
        <p15:presenceInfo xmlns:p15="http://schemas.microsoft.com/office/powerpoint/2012/main" userId="Kathleen" providerId="None"/>
      </p:ext>
    </p:extLst>
  </p:cmAuthor>
  <p:cmAuthor id="4" name="edward zaret" initials="ez" lastIdx="1" clrIdx="3">
    <p:extLst>
      <p:ext uri="{19B8F6BF-5375-455C-9EA6-DF929625EA0E}">
        <p15:presenceInfo xmlns:p15="http://schemas.microsoft.com/office/powerpoint/2012/main" userId="e0269f211fd828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1EB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74150" autoAdjust="0"/>
  </p:normalViewPr>
  <p:slideViewPr>
    <p:cSldViewPr>
      <p:cViewPr varScale="1">
        <p:scale>
          <a:sx n="93" d="100"/>
          <a:sy n="93" d="100"/>
        </p:scale>
        <p:origin x="26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p:scale>
          <a:sx n="90" d="100"/>
          <a:sy n="90" d="100"/>
        </p:scale>
        <p:origin x="2796" y="-65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notesMaster" Target="notesMasters/notesMaster1.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2-11T21:42:24.281" idx="1">
    <p:pos x="5808" y="3044"/>
    <p:text>cuales?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2-11T21:50:38.595" idx="4">
    <p:pos x="3050" y="1637"/>
    <p:text>or areas de natación?</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5/1/21</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5/1/21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bwMode="auto">
          <a:noFill/>
          <a:ln>
            <a:solidFill>
              <a:srgbClr val="000000"/>
            </a:solidFill>
            <a:miter lim="800000"/>
            <a:headEnd/>
            <a:tailEnd/>
          </a:ln>
        </p:spPr>
      </p:sp>
      <p:sp>
        <p:nvSpPr>
          <p:cNvPr id="44339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US" altLang="en-US" dirty="0">
                <a:latin typeface="Arial" panose="020B0604020202020204" pitchFamily="34" charset="0"/>
                <a:ea typeface="ＭＳ Ｐゴシック" panose="020B0600070205080204" pitchFamily="34" charset="-128"/>
              </a:rPr>
              <a:t>Classroom aid:  This entire chapter can be done out of doors without PowerPoints.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Have a flotilla member trailer a boat to the class; hand out VSC form 7012s to each student, and have them take turns asking the boat </a:t>
            </a:r>
            <a:r>
              <a:rPr lang="ja-JP" altLang="en-US">
                <a:latin typeface="Arial" panose="020B0604020202020204" pitchFamily="34" charset="0"/>
              </a:rPr>
              <a:t>“</a:t>
            </a:r>
            <a:r>
              <a:rPr lang="en-US" altLang="ja-JP" dirty="0">
                <a:latin typeface="Arial" panose="020B0604020202020204" pitchFamily="34" charset="0"/>
              </a:rPr>
              <a:t>owner</a:t>
            </a:r>
            <a:r>
              <a:rPr lang="ja-JP" altLang="en-US">
                <a:latin typeface="Arial" panose="020B0604020202020204" pitchFamily="34" charset="0"/>
              </a:rPr>
              <a:t>”</a:t>
            </a:r>
            <a:r>
              <a:rPr lang="en-US" altLang="ja-JP" dirty="0">
                <a:latin typeface="Arial" panose="020B0604020202020204" pitchFamily="34" charset="0"/>
              </a:rPr>
              <a:t> for each item. The Instructor can facilitate this discussion by making sure pertinent points are all covered</a:t>
            </a:r>
          </a:p>
          <a:p>
            <a:pPr eaLnBrk="1" hangingPunct="1"/>
            <a:r>
              <a:rPr lang="en-US" altLang="en-US" dirty="0">
                <a:latin typeface="Arial" panose="020B0604020202020204" pitchFamily="34" charset="0"/>
                <a:ea typeface="ＭＳ Ｐゴシック" panose="020B0600070205080204" pitchFamily="34" charset="-128"/>
              </a:rPr>
              <a:t>A second option is to bring a selection of required safety equipment into the classroom, break the students into groups, and assign each a </a:t>
            </a:r>
            <a:r>
              <a:rPr lang="ja-JP" altLang="en-US">
                <a:latin typeface="Arial" panose="020B0604020202020204" pitchFamily="34" charset="0"/>
              </a:rPr>
              <a:t>“</a:t>
            </a:r>
            <a:r>
              <a:rPr lang="en-US" altLang="ja-JP" dirty="0">
                <a:latin typeface="Arial" panose="020B0604020202020204" pitchFamily="34" charset="0"/>
              </a:rPr>
              <a:t>boat</a:t>
            </a:r>
            <a:r>
              <a:rPr lang="ja-JP" altLang="en-US">
                <a:latin typeface="Arial" panose="020B0604020202020204" pitchFamily="34" charset="0"/>
              </a:rPr>
              <a:t>”</a:t>
            </a:r>
            <a:r>
              <a:rPr lang="en-US" altLang="ja-JP" dirty="0">
                <a:latin typeface="Arial" panose="020B0604020202020204" pitchFamily="34" charset="0"/>
              </a:rPr>
              <a:t> of 21</a:t>
            </a:r>
            <a:r>
              <a:rPr lang="ja-JP" altLang="en-US">
                <a:latin typeface="Arial" panose="020B0604020202020204" pitchFamily="34" charset="0"/>
              </a:rPr>
              <a:t>’</a:t>
            </a:r>
            <a:r>
              <a:rPr lang="en-US" altLang="ja-JP" dirty="0">
                <a:latin typeface="Arial" panose="020B0604020202020204" pitchFamily="34" charset="0"/>
              </a:rPr>
              <a:t> (A table works nicely). Have each group decide on the appropriate gear for the boat. </a:t>
            </a:r>
            <a:endParaRPr lang="en-US" altLang="en-US" dirty="0">
              <a:latin typeface="Arial" panose="020B0604020202020204" pitchFamily="34" charset="0"/>
              <a:ea typeface="ＭＳ Ｐゴシック" panose="020B0600070205080204" pitchFamily="34" charset="-128"/>
            </a:endParaRPr>
          </a:p>
          <a:p>
            <a:pPr eaLnBrk="1" hangingPunct="1">
              <a:buFontTx/>
              <a:buChar char="•"/>
              <a:defRPr/>
            </a:pPr>
            <a:r>
              <a:rPr lang="en-US" dirty="0">
                <a:latin typeface="Arial" panose="020B0604020202020204" pitchFamily="34" charset="0"/>
                <a:ea typeface="ＭＳ Ｐゴシック" panose="020B0600070205080204" pitchFamily="34" charset="-128"/>
              </a:rPr>
              <a:t>The Coast Guard has responsibility for federal laws, equipment and requirements</a:t>
            </a:r>
          </a:p>
          <a:p>
            <a:pPr eaLnBrk="1" hangingPunct="1">
              <a:buFontTx/>
              <a:buChar char="•"/>
              <a:defRPr/>
            </a:pPr>
            <a:r>
              <a:rPr lang="en-US" dirty="0">
                <a:latin typeface="Arial" panose="020B0604020202020204" pitchFamily="34" charset="0"/>
                <a:ea typeface="ＭＳ Ｐゴシック" panose="020B0600070205080204" pitchFamily="34" charset="-128"/>
              </a:rPr>
              <a:t> The states may have additional requirements</a:t>
            </a:r>
          </a:p>
          <a:p>
            <a:pPr eaLnBrk="1" hangingPunct="1">
              <a:buFontTx/>
              <a:buChar char="•"/>
              <a:defRPr/>
            </a:pPr>
            <a:r>
              <a:rPr lang="en-US" dirty="0">
                <a:latin typeface="Arial" panose="020B0604020202020204" pitchFamily="34" charset="0"/>
                <a:ea typeface="ＭＳ Ｐゴシック" panose="020B0600070205080204" pitchFamily="34" charset="-128"/>
              </a:rPr>
              <a:t> The boat operator must be aware of and comply with all federal and state requirements</a:t>
            </a:r>
          </a:p>
          <a:p>
            <a:pPr eaLnBrk="1" hangingPunct="1">
              <a:buFontTx/>
              <a:buChar char="•"/>
              <a:defRPr/>
            </a:pPr>
            <a:r>
              <a:rPr lang="en-US" dirty="0">
                <a:latin typeface="Arial" panose="020B0604020202020204" pitchFamily="34" charset="0"/>
                <a:ea typeface="ＭＳ Ｐゴシック" panose="020B0600070205080204" pitchFamily="34" charset="-128"/>
              </a:rPr>
              <a:t> Anyone renting a boat is responsible to make sure all the required equipment is aboard!</a:t>
            </a:r>
          </a:p>
          <a:p>
            <a:pPr eaLnBrk="1" hangingPunct="1">
              <a:buFontTx/>
              <a:buChar char="•"/>
              <a:defRPr/>
            </a:pPr>
            <a:r>
              <a:rPr lang="en-US" dirty="0">
                <a:latin typeface="Arial" panose="020B0604020202020204" pitchFamily="34" charset="0"/>
                <a:ea typeface="ＭＳ Ｐゴシック" panose="020B0600070205080204" pitchFamily="34" charset="-128"/>
              </a:rPr>
              <a:t>The items in this chapter are legally required but is only PART of what you need for a safe and enjoyable boating experience!</a:t>
            </a:r>
          </a:p>
          <a:p>
            <a:endParaRPr lang="en-US" dirty="0"/>
          </a:p>
        </p:txBody>
      </p:sp>
      <p:sp>
        <p:nvSpPr>
          <p:cNvPr id="443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4EA34E-6B39-486E-BF2F-73BF28B9CE7A}" type="slidenum">
              <a:rPr lang="en-US" smtClean="0"/>
              <a:pPr/>
              <a:t>1</a:t>
            </a:fld>
            <a:endParaRPr lang="en-US" dirty="0"/>
          </a:p>
        </p:txBody>
      </p:sp>
    </p:spTree>
    <p:extLst>
      <p:ext uri="{BB962C8B-B14F-4D97-AF65-F5344CB8AC3E}">
        <p14:creationId xmlns:p14="http://schemas.microsoft.com/office/powerpoint/2010/main" val="170203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bwMode="auto">
          <a:noFill/>
          <a:ln>
            <a:solidFill>
              <a:srgbClr val="000000"/>
            </a:solidFill>
            <a:miter lim="800000"/>
            <a:headEnd/>
            <a:tailEnd/>
          </a:ln>
        </p:spPr>
      </p:sp>
      <p:sp>
        <p:nvSpPr>
          <p:cNvPr id="45261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a:t>Add your state’s requirements here.</a:t>
            </a:r>
          </a:p>
          <a:p>
            <a:endParaRPr lang="en-US"/>
          </a:p>
          <a:p>
            <a:r>
              <a:rPr lang="en-US"/>
              <a:t>Discuss:</a:t>
            </a:r>
          </a:p>
          <a:p>
            <a:pPr marL="171450" indent="-171450">
              <a:buFont typeface="Arial" panose="020B0604020202020204" pitchFamily="34" charset="0"/>
              <a:buChar char="•"/>
            </a:pPr>
            <a:r>
              <a:rPr lang="en-US"/>
              <a:t>placement of numbers, </a:t>
            </a:r>
          </a:p>
          <a:p>
            <a:pPr marL="171450" indent="-171450">
              <a:buFont typeface="Arial" panose="020B0604020202020204" pitchFamily="34" charset="0"/>
              <a:buChar char="•"/>
            </a:pPr>
            <a:r>
              <a:rPr lang="en-US"/>
              <a:t>spacing of numbers/letters, </a:t>
            </a:r>
          </a:p>
          <a:p>
            <a:pPr marL="171450" indent="-171450">
              <a:buFont typeface="Arial" panose="020B0604020202020204" pitchFamily="34" charset="0"/>
              <a:buChar char="•"/>
            </a:pPr>
            <a:r>
              <a:rPr lang="en-US"/>
              <a:t>minimum height of 3”, </a:t>
            </a:r>
          </a:p>
          <a:p>
            <a:pPr marL="171450" indent="-171450">
              <a:buFont typeface="Arial" panose="020B0604020202020204" pitchFamily="34" charset="0"/>
              <a:buChar char="•"/>
            </a:pPr>
            <a:r>
              <a:rPr lang="en-US"/>
              <a:t>contrasting color to hull color</a:t>
            </a:r>
          </a:p>
          <a:p>
            <a:pPr marL="171450" indent="-171450">
              <a:buFont typeface="Arial" panose="020B0604020202020204" pitchFamily="34" charset="0"/>
              <a:buChar char="•"/>
            </a:pPr>
            <a:r>
              <a:rPr lang="en-US"/>
              <a:t>plain block letters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State Specific:</a:t>
            </a:r>
          </a:p>
          <a:p>
            <a:pPr marL="171450" indent="-171450">
              <a:buFont typeface="Arial" panose="020B0604020202020204" pitchFamily="34" charset="0"/>
              <a:buChar char="•"/>
            </a:pPr>
            <a:r>
              <a:rPr lang="en-US"/>
              <a:t>Placement of decal – port? Starboard? In front of numbers? Behind numbers? Documented boat?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Where do you register your boat in your state?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Boat is registered in state of principle use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Registration numbers must stay on boat unless state of use is changed</a:t>
            </a:r>
          </a:p>
        </p:txBody>
      </p:sp>
      <p:sp>
        <p:nvSpPr>
          <p:cNvPr id="452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9876F-2FB5-4DA9-87AD-04557454B713}" type="slidenum">
              <a:rPr lang="en-US" smtClean="0"/>
              <a:pPr/>
              <a:t>10</a:t>
            </a:fld>
            <a:endParaRPr lang="en-US"/>
          </a:p>
        </p:txBody>
      </p:sp>
    </p:spTree>
    <p:extLst>
      <p:ext uri="{BB962C8B-B14F-4D97-AF65-F5344CB8AC3E}">
        <p14:creationId xmlns:p14="http://schemas.microsoft.com/office/powerpoint/2010/main" val="7128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bwMode="auto">
          <a:noFill/>
          <a:ln>
            <a:solidFill>
              <a:srgbClr val="000000"/>
            </a:solidFill>
            <a:miter lim="800000"/>
            <a:headEnd/>
            <a:tailEnd/>
          </a:ln>
        </p:spPr>
      </p:sp>
      <p:sp>
        <p:nvSpPr>
          <p:cNvPr id="453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requirements here.</a:t>
            </a:r>
          </a:p>
        </p:txBody>
      </p:sp>
      <p:sp>
        <p:nvSpPr>
          <p:cNvPr id="453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BABD6E-4333-4B62-9EEA-A6B6FB3FA379}" type="slidenum">
              <a:rPr lang="en-US" smtClean="0"/>
              <a:pPr/>
              <a:t>11</a:t>
            </a:fld>
            <a:endParaRPr lang="en-US"/>
          </a:p>
        </p:txBody>
      </p:sp>
    </p:spTree>
    <p:extLst>
      <p:ext uri="{BB962C8B-B14F-4D97-AF65-F5344CB8AC3E}">
        <p14:creationId xmlns:p14="http://schemas.microsoft.com/office/powerpoint/2010/main" val="132426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bwMode="auto">
          <a:noFill/>
          <a:ln>
            <a:solidFill>
              <a:srgbClr val="000000"/>
            </a:solidFill>
            <a:miter lim="800000"/>
            <a:headEnd/>
            <a:tailEnd/>
          </a:ln>
        </p:spPr>
      </p:sp>
      <p:sp>
        <p:nvSpPr>
          <p:cNvPr id="454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defRPr/>
            </a:pPr>
            <a:r>
              <a:rPr lang="en-US"/>
              <a:t>Larger boats - documentation</a:t>
            </a:r>
          </a:p>
          <a:p>
            <a:pPr lvl="1" eaLnBrk="1" hangingPunct="1">
              <a:buFontTx/>
              <a:buChar char="•"/>
              <a:defRPr/>
            </a:pPr>
            <a:r>
              <a:rPr lang="en-US"/>
              <a:t> A Coast Guard registration</a:t>
            </a:r>
          </a:p>
          <a:p>
            <a:pPr lvl="1" eaLnBrk="1" hangingPunct="1">
              <a:buFontTx/>
              <a:buChar char="•"/>
              <a:defRPr/>
            </a:pPr>
            <a:r>
              <a:rPr lang="en-US"/>
              <a:t> Original documentation must be aboard</a:t>
            </a:r>
          </a:p>
          <a:p>
            <a:pPr lvl="1" eaLnBrk="1" hangingPunct="1">
              <a:buFontTx/>
              <a:buChar char="•"/>
              <a:defRPr/>
            </a:pPr>
            <a:r>
              <a:rPr lang="en-US"/>
              <a:t> Boat operator still subject to state and federal requirements </a:t>
            </a:r>
          </a:p>
          <a:p>
            <a:pPr lvl="1" eaLnBrk="1" hangingPunct="1">
              <a:buFontTx/>
              <a:buChar char="•"/>
              <a:defRPr/>
            </a:pPr>
            <a:endParaRPr lang="en-US"/>
          </a:p>
          <a:p>
            <a:pPr eaLnBrk="1" hangingPunct="1">
              <a:buFontTx/>
              <a:buChar char="•"/>
              <a:defRPr/>
            </a:pPr>
            <a:r>
              <a:rPr lang="en-US"/>
              <a:t>Only US citizens may have a large vessel documented</a:t>
            </a:r>
          </a:p>
          <a:p>
            <a:pPr eaLnBrk="1" hangingPunct="1">
              <a:buFontTx/>
              <a:buChar char="•"/>
              <a:defRPr/>
            </a:pPr>
            <a:r>
              <a:rPr lang="en-US"/>
              <a:t>Documentation numbers must be clearly visible on the interior structure</a:t>
            </a:r>
          </a:p>
          <a:p>
            <a:pPr eaLnBrk="1" hangingPunct="1">
              <a:buFontTx/>
              <a:buChar char="•"/>
              <a:defRPr/>
            </a:pPr>
            <a:r>
              <a:rPr lang="en-US"/>
              <a:t>Name and hailing port at least 4” high on the hull</a:t>
            </a:r>
          </a:p>
          <a:p>
            <a:pPr eaLnBrk="1" hangingPunct="1">
              <a:buFontTx/>
              <a:buChar char="•"/>
              <a:defRPr/>
            </a:pPr>
            <a:endParaRPr lang="en-US"/>
          </a:p>
          <a:p>
            <a:r>
              <a:rPr lang="en-US"/>
              <a:t>Add your state’s requirements here.</a:t>
            </a:r>
          </a:p>
        </p:txBody>
      </p:sp>
      <p:sp>
        <p:nvSpPr>
          <p:cNvPr id="454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259F8D-1F38-49E9-9037-788E57267725}" type="slidenum">
              <a:rPr lang="en-US" smtClean="0"/>
              <a:pPr/>
              <a:t>12</a:t>
            </a:fld>
            <a:endParaRPr lang="en-US"/>
          </a:p>
        </p:txBody>
      </p:sp>
    </p:spTree>
    <p:extLst>
      <p:ext uri="{BB962C8B-B14F-4D97-AF65-F5344CB8AC3E}">
        <p14:creationId xmlns:p14="http://schemas.microsoft.com/office/powerpoint/2010/main" val="217481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ASK:</a:t>
            </a:r>
          </a:p>
          <a:p>
            <a:pPr eaLnBrk="1" hangingPunct="1">
              <a:buFontTx/>
              <a:buChar char="•"/>
            </a:pPr>
            <a:r>
              <a:rPr lang="en-US"/>
              <a:t> What is a HIN? Relate to an automobile’s VIN</a:t>
            </a:r>
          </a:p>
          <a:p>
            <a:pPr eaLnBrk="1" hangingPunct="1">
              <a:buFontTx/>
              <a:buChar char="•"/>
            </a:pPr>
            <a:r>
              <a:rPr lang="en-US"/>
              <a:t> Where is it located? Usually on the transom on the starboard size either on a permanently riveted plate or impressed into the fiberglass.</a:t>
            </a:r>
          </a:p>
          <a:p>
            <a:endParaRPr lang="en-US"/>
          </a:p>
        </p:txBody>
      </p:sp>
      <p:sp>
        <p:nvSpPr>
          <p:cNvPr id="455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0F7C9-3291-4E55-8906-F7A5446DCD96}" type="slidenum">
              <a:rPr lang="en-US" smtClean="0"/>
              <a:pPr/>
              <a:t>13</a:t>
            </a:fld>
            <a:endParaRPr lang="en-US"/>
          </a:p>
        </p:txBody>
      </p:sp>
    </p:spTree>
    <p:extLst>
      <p:ext uri="{BB962C8B-B14F-4D97-AF65-F5344CB8AC3E}">
        <p14:creationId xmlns:p14="http://schemas.microsoft.com/office/powerpoint/2010/main" val="18505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Federal Law mandates that all powerboats less than twenty feet in length (however, PWC and sailboat manufacturers are not required to attach a capacity plate) need to carry this information in the form of a </a:t>
            </a:r>
            <a:r>
              <a:rPr lang="en-US" b="1"/>
              <a:t>Capacity Plate</a:t>
            </a:r>
            <a:r>
              <a:rPr lang="en-US"/>
              <a:t>. Each </a:t>
            </a:r>
            <a:r>
              <a:rPr lang="en-US" b="1"/>
              <a:t>Capacity Plate</a:t>
            </a:r>
            <a:r>
              <a:rPr lang="en-US"/>
              <a:t> includes the maximum number of adult persons, the maximum gross load, and the maximum size of engine, in horsepower, that your </a:t>
            </a:r>
            <a:r>
              <a:rPr lang="en-US" b="1"/>
              <a:t>boat</a:t>
            </a:r>
            <a:r>
              <a:rPr lang="en-US"/>
              <a:t> can legally carry.</a:t>
            </a:r>
          </a:p>
          <a:p>
            <a:pPr eaLnBrk="1" hangingPunct="1"/>
            <a:endParaRPr lang="en-US"/>
          </a:p>
          <a:p>
            <a:pPr eaLnBrk="1" hangingPunct="1"/>
            <a:r>
              <a:rPr lang="en-US"/>
              <a:t>In many states it is a violation to exceed capacity.</a:t>
            </a:r>
          </a:p>
          <a:p>
            <a:r>
              <a:rPr lang="en-US" b="1"/>
              <a:t>Calculating Your Boat’s Capacity</a:t>
            </a:r>
          </a:p>
          <a:p>
            <a:r>
              <a:rPr lang="en-US"/>
              <a:t>On boats less than 20 feet in length with no capacity plate, use the following rule of thumb to calculate the number of persons (weighing 150 lbs. each, on average) the vessel can carry safely in good weather conditions.</a:t>
            </a:r>
          </a:p>
          <a:p>
            <a:r>
              <a:rPr lang="en-US" b="1"/>
              <a:t>Number of people = vessel length (ft.) x vessel width (ft.) ÷ 15</a:t>
            </a:r>
            <a:endParaRPr lang="en-US"/>
          </a:p>
          <a:p>
            <a:r>
              <a:rPr lang="en-US"/>
              <a:t>For example, for a vessel 18 feet long by 6 feet wide, the number of persons is 18 times 6 (or 108) divided by 15, which equals seven 150-lb. persons (or a total person weight of 7 x 150, or 1050 lbs.).</a:t>
            </a:r>
          </a:p>
          <a:p>
            <a:pPr eaLnBrk="1" hangingPunct="1"/>
            <a:endParaRPr lang="en-US"/>
          </a:p>
        </p:txBody>
      </p:sp>
      <p:sp>
        <p:nvSpPr>
          <p:cNvPr id="455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0F7C9-3291-4E55-8906-F7A5446DCD96}" type="slidenum">
              <a:rPr lang="en-US" smtClean="0"/>
              <a:pPr/>
              <a:t>14</a:t>
            </a:fld>
            <a:endParaRPr lang="en-US"/>
          </a:p>
        </p:txBody>
      </p:sp>
    </p:spTree>
    <p:extLst>
      <p:ext uri="{BB962C8B-B14F-4D97-AF65-F5344CB8AC3E}">
        <p14:creationId xmlns:p14="http://schemas.microsoft.com/office/powerpoint/2010/main" val="373138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bwMode="auto">
          <a:noFill/>
          <a:ln>
            <a:solidFill>
              <a:srgbClr val="000000"/>
            </a:solidFill>
            <a:miter lim="800000"/>
            <a:headEnd/>
            <a:tailEnd/>
          </a:ln>
        </p:spPr>
      </p:sp>
      <p:sp>
        <p:nvSpPr>
          <p:cNvPr id="456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Place your state’s requirements here.</a:t>
            </a:r>
          </a:p>
          <a:p>
            <a:endParaRPr lang="en-US"/>
          </a:p>
          <a:p>
            <a:pPr eaLnBrk="1" hangingPunct="1"/>
            <a:r>
              <a:rPr lang="en-US" altLang="en-US">
                <a:latin typeface="Arial" panose="020B0604020202020204" pitchFamily="34" charset="0"/>
                <a:ea typeface="ＭＳ Ｐゴシック" panose="020B0600070205080204" pitchFamily="34" charset="-128"/>
              </a:rPr>
              <a:t>Discuss:</a:t>
            </a:r>
          </a:p>
          <a:p>
            <a:pPr eaLnBrk="1" hangingPunct="1">
              <a:buFontTx/>
              <a:buChar char="•"/>
            </a:pPr>
            <a:r>
              <a:rPr lang="en-US" altLang="en-US">
                <a:latin typeface="Arial" panose="020B0604020202020204" pitchFamily="34" charset="0"/>
                <a:ea typeface="ＭＳ Ｐゴシック" panose="020B0600070205080204" pitchFamily="34" charset="-128"/>
              </a:rPr>
              <a:t> YOUR state</a:t>
            </a:r>
            <a:r>
              <a:rPr lang="ja-JP" altLang="en-US">
                <a:latin typeface="Arial" panose="020B0604020202020204" pitchFamily="34" charset="0"/>
              </a:rPr>
              <a:t>’</a:t>
            </a:r>
            <a:r>
              <a:rPr lang="en-US" altLang="ja-JP">
                <a:latin typeface="Arial" panose="020B0604020202020204" pitchFamily="34" charset="0"/>
              </a:rPr>
              <a:t>s requirements for age of operator</a:t>
            </a:r>
          </a:p>
          <a:p>
            <a:pPr eaLnBrk="1" hangingPunct="1">
              <a:buFontTx/>
              <a:buChar char="•"/>
            </a:pPr>
            <a:r>
              <a:rPr lang="en-US" altLang="en-US">
                <a:latin typeface="Arial" panose="020B0604020202020204" pitchFamily="34" charset="0"/>
                <a:ea typeface="ＭＳ Ｐゴシック" panose="020B0600070205080204" pitchFamily="34" charset="-128"/>
              </a:rPr>
              <a:t> Is there mandatory education? </a:t>
            </a:r>
          </a:p>
          <a:p>
            <a:endParaRPr lang="en-US"/>
          </a:p>
        </p:txBody>
      </p:sp>
      <p:sp>
        <p:nvSpPr>
          <p:cNvPr id="456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A997D-07D0-43ED-9904-79A473AFDCC2}" type="slidenum">
              <a:rPr lang="en-US" smtClean="0"/>
              <a:pPr/>
              <a:t>15</a:t>
            </a:fld>
            <a:endParaRPr lang="en-US"/>
          </a:p>
        </p:txBody>
      </p:sp>
    </p:spTree>
    <p:extLst>
      <p:ext uri="{BB962C8B-B14F-4D97-AF65-F5344CB8AC3E}">
        <p14:creationId xmlns:p14="http://schemas.microsoft.com/office/powerpoint/2010/main" val="329701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p:spPr>
      </p:sp>
      <p:sp>
        <p:nvSpPr>
          <p:cNvPr id="457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requirements here.</a:t>
            </a:r>
          </a:p>
        </p:txBody>
      </p:sp>
      <p:sp>
        <p:nvSpPr>
          <p:cNvPr id="457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E196BC-2648-4EEA-9C92-DE15EECA9F40}" type="slidenum">
              <a:rPr lang="en-US" smtClean="0"/>
              <a:pPr/>
              <a:t>16</a:t>
            </a:fld>
            <a:endParaRPr lang="en-US"/>
          </a:p>
        </p:txBody>
      </p:sp>
    </p:spTree>
    <p:extLst>
      <p:ext uri="{BB962C8B-B14F-4D97-AF65-F5344CB8AC3E}">
        <p14:creationId xmlns:p14="http://schemas.microsoft.com/office/powerpoint/2010/main" val="47499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bwMode="auto">
          <a:noFill/>
          <a:ln>
            <a:solidFill>
              <a:srgbClr val="000000"/>
            </a:solidFill>
            <a:miter lim="800000"/>
            <a:headEnd/>
            <a:tailEnd/>
          </a:ln>
        </p:spPr>
      </p:sp>
      <p:sp>
        <p:nvSpPr>
          <p:cNvPr id="458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58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8B42A-6805-47D8-BD3B-92ADA4E4AB1B}" type="slidenum">
              <a:rPr lang="en-US" smtClean="0"/>
              <a:pPr/>
              <a:t>17</a:t>
            </a:fld>
            <a:endParaRPr lang="en-US"/>
          </a:p>
        </p:txBody>
      </p:sp>
    </p:spTree>
    <p:extLst>
      <p:ext uri="{BB962C8B-B14F-4D97-AF65-F5344CB8AC3E}">
        <p14:creationId xmlns:p14="http://schemas.microsoft.com/office/powerpoint/2010/main" val="423243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noFill/>
          <a:ln>
            <a:solidFill>
              <a:srgbClr val="000000"/>
            </a:solidFill>
            <a:miter lim="800000"/>
            <a:headEnd/>
            <a:tailEnd/>
          </a:ln>
        </p:spPr>
      </p:sp>
      <p:sp>
        <p:nvSpPr>
          <p:cNvPr id="459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requirements here.</a:t>
            </a:r>
          </a:p>
          <a:p>
            <a:endParaRPr lang="en-US"/>
          </a:p>
          <a:p>
            <a:r>
              <a:rPr lang="en-US"/>
              <a:t>Negligent Operation:</a:t>
            </a:r>
          </a:p>
          <a:p>
            <a:pPr marL="171450" indent="-171450">
              <a:buFont typeface="Arial" panose="020B0604020202020204" pitchFamily="34" charset="0"/>
              <a:buChar char="•"/>
            </a:pPr>
            <a:r>
              <a:rPr lang="en-US"/>
              <a:t>Operating in a restricted area</a:t>
            </a:r>
          </a:p>
          <a:p>
            <a:pPr marL="171450" indent="-171450">
              <a:buFont typeface="Arial" panose="020B0604020202020204" pitchFamily="34" charset="0"/>
              <a:buChar char="•"/>
            </a:pPr>
            <a:r>
              <a:rPr lang="en-US"/>
              <a:t>Wake jumping – hull leaves the water</a:t>
            </a:r>
          </a:p>
          <a:p>
            <a:pPr marL="171450" indent="-171450">
              <a:buFont typeface="Arial" panose="020B0604020202020204" pitchFamily="34" charset="0"/>
              <a:buChar char="•"/>
            </a:pPr>
            <a:r>
              <a:rPr lang="en-US"/>
              <a:t>Failure to regulate speed</a:t>
            </a:r>
          </a:p>
          <a:p>
            <a:pPr marL="171450" indent="-171450">
              <a:buFont typeface="Arial" panose="020B0604020202020204" pitchFamily="34" charset="0"/>
              <a:buChar char="•"/>
            </a:pPr>
            <a:r>
              <a:rPr lang="en-US"/>
              <a:t>Operating while under the influence of drugs or alcohol</a:t>
            </a:r>
          </a:p>
          <a:p>
            <a:pPr marL="171450" indent="-171450">
              <a:buFont typeface="Arial" panose="020B0604020202020204" pitchFamily="34" charset="0"/>
              <a:buChar char="•"/>
            </a:pPr>
            <a:endParaRPr lang="en-US"/>
          </a:p>
        </p:txBody>
      </p:sp>
      <p:sp>
        <p:nvSpPr>
          <p:cNvPr id="459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CBB0F-F918-46DA-AEFA-A3428B9D8112}" type="slidenum">
              <a:rPr lang="en-US" smtClean="0"/>
              <a:pPr/>
              <a:t>18</a:t>
            </a:fld>
            <a:endParaRPr lang="en-US"/>
          </a:p>
        </p:txBody>
      </p:sp>
    </p:spTree>
    <p:extLst>
      <p:ext uri="{BB962C8B-B14F-4D97-AF65-F5344CB8AC3E}">
        <p14:creationId xmlns:p14="http://schemas.microsoft.com/office/powerpoint/2010/main" val="398494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Place your state’s requirements and BUI laws here.</a:t>
            </a:r>
          </a:p>
          <a:p>
            <a:endParaRPr lang="en-US"/>
          </a:p>
          <a:p>
            <a:r>
              <a:rPr lang="en-US"/>
              <a:t>Contribute to 1/3 of boating accidents</a:t>
            </a:r>
          </a:p>
          <a:p>
            <a:endParaRPr lang="en-US"/>
          </a:p>
          <a:p>
            <a:pPr eaLnBrk="1" hangingPunct="1">
              <a:buFontTx/>
              <a:buChar char="•"/>
            </a:pPr>
            <a:r>
              <a:rPr lang="en-US" altLang="en-US" b="1">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rPr>
              <a:t>YOUR state</a:t>
            </a:r>
            <a:r>
              <a:rPr lang="ja-JP" altLang="en-US">
                <a:latin typeface="Arial" panose="020B0604020202020204" pitchFamily="34" charset="0"/>
              </a:rPr>
              <a:t>’</a:t>
            </a:r>
            <a:r>
              <a:rPr lang="en-US" altLang="ja-JP">
                <a:latin typeface="Arial" panose="020B0604020202020204" pitchFamily="34" charset="0"/>
              </a:rPr>
              <a:t>s regulations and penalties</a:t>
            </a:r>
          </a:p>
          <a:p>
            <a:pPr eaLnBrk="1" hangingPunct="1">
              <a:buFontTx/>
              <a:buChar char="•"/>
            </a:pPr>
            <a:r>
              <a:rPr lang="en-US" altLang="en-US">
                <a:latin typeface="Arial" panose="020B0604020202020204" pitchFamily="34" charset="0"/>
                <a:ea typeface="ＭＳ Ｐゴシック" panose="020B0600070205080204" pitchFamily="34" charset="-128"/>
              </a:rPr>
              <a:t> The effects of alcohol and drugs</a:t>
            </a:r>
          </a:p>
          <a:p>
            <a:pPr eaLnBrk="1" hangingPunct="1">
              <a:buFontTx/>
              <a:buChar char="•"/>
            </a:pPr>
            <a:r>
              <a:rPr lang="en-US" altLang="en-US">
                <a:latin typeface="Arial" panose="020B0604020202020204" pitchFamily="34" charset="0"/>
                <a:ea typeface="ＭＳ Ｐゴシック" panose="020B0600070205080204" pitchFamily="34" charset="-128"/>
              </a:rPr>
              <a:t> Effects made much worse by the factors involved with boating:</a:t>
            </a:r>
          </a:p>
          <a:p>
            <a:pPr lvl="1" eaLnBrk="1" hangingPunct="1">
              <a:buFontTx/>
              <a:buChar char="•"/>
            </a:pPr>
            <a:r>
              <a:rPr lang="en-US" altLang="en-US">
                <a:latin typeface="Arial" panose="020B0604020202020204" pitchFamily="34" charset="0"/>
                <a:ea typeface="ＭＳ Ｐゴシック" panose="020B0600070205080204" pitchFamily="34" charset="-128"/>
              </a:rPr>
              <a:t> Noise</a:t>
            </a:r>
          </a:p>
          <a:p>
            <a:pPr lvl="1" eaLnBrk="1" hangingPunct="1">
              <a:buFontTx/>
              <a:buChar char="•"/>
            </a:pPr>
            <a:r>
              <a:rPr lang="en-US" altLang="en-US">
                <a:latin typeface="Arial" panose="020B0604020202020204" pitchFamily="34" charset="0"/>
                <a:ea typeface="ＭＳ Ｐゴシック" panose="020B0600070205080204" pitchFamily="34" charset="-128"/>
              </a:rPr>
              <a:t> Sun</a:t>
            </a:r>
          </a:p>
          <a:p>
            <a:pPr lvl="1" eaLnBrk="1" hangingPunct="1">
              <a:buFontTx/>
              <a:buChar char="•"/>
            </a:pPr>
            <a:r>
              <a:rPr lang="en-US" altLang="en-US">
                <a:latin typeface="Arial" panose="020B0604020202020204" pitchFamily="34" charset="0"/>
                <a:ea typeface="ＭＳ Ｐゴシック" panose="020B0600070205080204" pitchFamily="34" charset="-128"/>
              </a:rPr>
              <a:t> Vibrations</a:t>
            </a:r>
          </a:p>
          <a:p>
            <a:pPr lvl="1" eaLnBrk="1" hangingPunct="1">
              <a:buFontTx/>
              <a:buChar char="•"/>
            </a:pPr>
            <a:r>
              <a:rPr lang="en-US" altLang="en-US">
                <a:latin typeface="Arial" panose="020B0604020202020204" pitchFamily="34" charset="0"/>
                <a:ea typeface="ＭＳ Ｐゴシック" panose="020B0600070205080204" pitchFamily="34" charset="-128"/>
              </a:rPr>
              <a:t> Wind and seas </a:t>
            </a:r>
          </a:p>
          <a:p>
            <a:pPr lvl="1" eaLnBrk="1" hangingPunct="1">
              <a:buFontTx/>
              <a:buChar char="•"/>
            </a:pPr>
            <a:endParaRPr lang="en-US" altLang="en-US">
              <a:latin typeface="Arial" panose="020B0604020202020204" pitchFamily="34" charset="0"/>
              <a:ea typeface="ＭＳ Ｐゴシック" panose="020B0600070205080204" pitchFamily="34" charset="-128"/>
            </a:endParaRPr>
          </a:p>
          <a:p>
            <a:pPr eaLnBrk="1" hangingPunct="1"/>
            <a:r>
              <a:rPr lang="en-US" altLang="en-US"/>
              <a:t>Alcohol is a contributing factor in many boating accidents and deaths</a:t>
            </a:r>
          </a:p>
          <a:p>
            <a:pPr eaLnBrk="1" hangingPunct="1"/>
            <a:r>
              <a:rPr lang="en-US" altLang="en-US"/>
              <a:t>If you use alcohol or drugs your chances of surviving an accident are greatly reduced</a:t>
            </a:r>
          </a:p>
          <a:p>
            <a:pPr eaLnBrk="1" hangingPunct="1"/>
            <a:r>
              <a:rPr lang="en-US" altLang="en-US"/>
              <a:t>Even legal drugs may impair physical ability and judgement</a:t>
            </a:r>
          </a:p>
          <a:p>
            <a:pPr eaLnBrk="1" hangingPunct="1"/>
            <a:r>
              <a:rPr lang="en-US" altLang="en-US" err="1"/>
              <a:t>BWI</a:t>
            </a:r>
            <a:r>
              <a:rPr lang="en-US" altLang="en-US"/>
              <a:t> is a federal offense</a:t>
            </a:r>
          </a:p>
          <a:p>
            <a:pPr eaLnBrk="1" hangingPunct="1"/>
            <a:r>
              <a:rPr lang="en-US" altLang="en-US"/>
              <a:t>BAC of 8%</a:t>
            </a:r>
          </a:p>
          <a:p>
            <a:pPr eaLnBrk="1" hangingPunct="1">
              <a:buFontTx/>
              <a:buChar char="•"/>
            </a:pPr>
            <a:endParaRPr lang="en-US" altLang="en-US">
              <a:latin typeface="Arial" panose="020B0604020202020204" pitchFamily="34" charset="0"/>
              <a:ea typeface="ＭＳ Ｐゴシック" panose="020B0600070205080204" pitchFamily="34" charset="-128"/>
            </a:endParaRPr>
          </a:p>
          <a:p>
            <a:endParaRPr lang="en-US"/>
          </a:p>
        </p:txBody>
      </p:sp>
      <p:sp>
        <p:nvSpPr>
          <p:cNvPr id="460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D5E85-F72D-43B2-A07D-7962E9AA682E}" type="slidenum">
              <a:rPr lang="en-US" smtClean="0"/>
              <a:pPr/>
              <a:t>19</a:t>
            </a:fld>
            <a:endParaRPr lang="en-US"/>
          </a:p>
        </p:txBody>
      </p:sp>
    </p:spTree>
    <p:extLst>
      <p:ext uri="{BB962C8B-B14F-4D97-AF65-F5344CB8AC3E}">
        <p14:creationId xmlns:p14="http://schemas.microsoft.com/office/powerpoint/2010/main" val="310996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2</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3332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bwMode="auto">
          <a:noFill/>
          <a:ln>
            <a:solidFill>
              <a:srgbClr val="000000"/>
            </a:solidFill>
            <a:miter lim="800000"/>
            <a:headEnd/>
            <a:tailEnd/>
          </a:ln>
        </p:spPr>
      </p:sp>
      <p:sp>
        <p:nvSpPr>
          <p:cNvPr id="461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It’s illegal to:</a:t>
            </a:r>
          </a:p>
          <a:p>
            <a:pPr marL="171450" indent="-171450">
              <a:buFont typeface="Arial" panose="020B0604020202020204" pitchFamily="34" charset="0"/>
              <a:buChar char="•"/>
            </a:pPr>
            <a:r>
              <a:rPr lang="en-US"/>
              <a:t>Anchor in a channel or river</a:t>
            </a:r>
          </a:p>
          <a:p>
            <a:pPr marL="171450" indent="-171450">
              <a:buFont typeface="Arial" panose="020B0604020202020204" pitchFamily="34" charset="0"/>
              <a:buChar char="•"/>
            </a:pPr>
            <a:r>
              <a:rPr lang="en-US"/>
              <a:t>Tie up to a buoy or other ATON except in an emergency</a:t>
            </a:r>
          </a:p>
          <a:p>
            <a:pPr marL="171450" indent="-171450">
              <a:buFont typeface="Arial" panose="020B0604020202020204" pitchFamily="34" charset="0"/>
              <a:buChar char="•"/>
            </a:pPr>
            <a:r>
              <a:rPr lang="en-US"/>
              <a:t>Tamper with, deface, or move any ATON</a:t>
            </a:r>
          </a:p>
          <a:p>
            <a:pPr marL="171450" indent="-171450">
              <a:buFont typeface="Arial" panose="020B0604020202020204" pitchFamily="34" charset="0"/>
              <a:buChar char="•"/>
            </a:pPr>
            <a:r>
              <a:rPr lang="en-US"/>
              <a:t>Obstruct a pier, wharf, or boat ramp</a:t>
            </a:r>
          </a:p>
          <a:p>
            <a:pPr marL="171450" indent="-171450">
              <a:buFont typeface="Arial" panose="020B0604020202020204" pitchFamily="34" charset="0"/>
              <a:buChar char="•"/>
            </a:pPr>
            <a:endParaRPr lang="en-US"/>
          </a:p>
          <a:p>
            <a:r>
              <a:rPr lang="en-US"/>
              <a:t>Why is this important?</a:t>
            </a:r>
          </a:p>
        </p:txBody>
      </p:sp>
      <p:sp>
        <p:nvSpPr>
          <p:cNvPr id="461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85D30-A317-4495-AF3F-AE332466A076}" type="slidenum">
              <a:rPr lang="en-US" smtClean="0"/>
              <a:pPr/>
              <a:t>20</a:t>
            </a:fld>
            <a:endParaRPr lang="en-US"/>
          </a:p>
        </p:txBody>
      </p:sp>
    </p:spTree>
    <p:extLst>
      <p:ext uri="{BB962C8B-B14F-4D97-AF65-F5344CB8AC3E}">
        <p14:creationId xmlns:p14="http://schemas.microsoft.com/office/powerpoint/2010/main" val="315900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bwMode="auto">
          <a:noFill/>
          <a:ln>
            <a:solidFill>
              <a:srgbClr val="000000"/>
            </a:solidFill>
            <a:miter lim="800000"/>
            <a:headEnd/>
            <a:tailEnd/>
          </a:ln>
        </p:spPr>
      </p:sp>
      <p:sp>
        <p:nvSpPr>
          <p:cNvPr id="4628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a:t>Stay clear of naval vessels</a:t>
            </a:r>
          </a:p>
          <a:p>
            <a:pPr marL="171450" indent="-171450">
              <a:buFont typeface="Arial" panose="020B0604020202020204" pitchFamily="34" charset="0"/>
              <a:buChar char="•"/>
            </a:pPr>
            <a:r>
              <a:rPr lang="en-US"/>
              <a:t>Be aware of security zones</a:t>
            </a:r>
          </a:p>
          <a:p>
            <a:pPr marL="171450" indent="-171450">
              <a:buFont typeface="Arial" panose="020B0604020202020204" pitchFamily="34" charset="0"/>
              <a:buChar char="•"/>
            </a:pPr>
            <a:r>
              <a:rPr lang="en-US"/>
              <a:t>No anchoring under bridges</a:t>
            </a:r>
          </a:p>
          <a:p>
            <a:pPr marL="171450" indent="-171450">
              <a:buFont typeface="Arial" panose="020B0604020202020204" pitchFamily="34" charset="0"/>
              <a:buChar char="•"/>
            </a:pPr>
            <a:r>
              <a:rPr lang="en-US"/>
              <a:t>Help with America’s Waterway Watch</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Report suspicious activity to: </a:t>
            </a:r>
            <a:r>
              <a:rPr lang="en-US" b="1"/>
              <a:t>877-24-WATCH</a:t>
            </a:r>
            <a:endParaRPr lang="en-US"/>
          </a:p>
          <a:p>
            <a:pPr marL="171450" indent="-171450">
              <a:buFont typeface="Arial" panose="020B0604020202020204" pitchFamily="34" charset="0"/>
              <a:buChar char="•"/>
            </a:pPr>
            <a:endParaRPr lang="en-US"/>
          </a:p>
          <a:p>
            <a:r>
              <a:rPr lang="en-US" altLang="en-US" b="1" i="1">
                <a:latin typeface="Arial" panose="020B0604020202020204" pitchFamily="34" charset="0"/>
                <a:ea typeface="ＭＳ Ｐゴシック" panose="020B0600070205080204" pitchFamily="34" charset="-128"/>
              </a:rPr>
              <a:t>Hand out the AWW decals and brochures here</a:t>
            </a:r>
            <a:endParaRPr lang="en-US"/>
          </a:p>
        </p:txBody>
      </p:sp>
      <p:sp>
        <p:nvSpPr>
          <p:cNvPr id="462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E09553-B692-4F7F-975D-346062E9CAA2}" type="slidenum">
              <a:rPr lang="en-US" smtClean="0"/>
              <a:pPr/>
              <a:t>21</a:t>
            </a:fld>
            <a:endParaRPr lang="en-US"/>
          </a:p>
        </p:txBody>
      </p:sp>
    </p:spTree>
    <p:extLst>
      <p:ext uri="{BB962C8B-B14F-4D97-AF65-F5344CB8AC3E}">
        <p14:creationId xmlns:p14="http://schemas.microsoft.com/office/powerpoint/2010/main" val="99404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bwMode="auto">
          <a:noFill/>
          <a:ln>
            <a:solidFill>
              <a:srgbClr val="000000"/>
            </a:solidFill>
            <a:miter lim="800000"/>
            <a:headEnd/>
            <a:tailEnd/>
          </a:ln>
        </p:spPr>
      </p:sp>
      <p:sp>
        <p:nvSpPr>
          <p:cNvPr id="463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a:t>
            </a:r>
          </a:p>
          <a:p>
            <a:pPr eaLnBrk="1" hangingPunct="1"/>
            <a:endParaRPr lang="en-US" b="1"/>
          </a:p>
          <a:p>
            <a:pPr eaLnBrk="1" hangingPunct="1">
              <a:buFontTx/>
              <a:buChar char="•"/>
            </a:pPr>
            <a:r>
              <a:rPr lang="en-US"/>
              <a:t> At least one on board for each person onboard</a:t>
            </a:r>
          </a:p>
          <a:p>
            <a:pPr eaLnBrk="1" hangingPunct="1">
              <a:buFontTx/>
              <a:buChar char="•"/>
            </a:pPr>
            <a:r>
              <a:rPr lang="en-US"/>
              <a:t> YOUR state’s requirements for Youth</a:t>
            </a:r>
          </a:p>
          <a:p>
            <a:pPr eaLnBrk="1" hangingPunct="1">
              <a:buFontTx/>
              <a:buChar char="•"/>
            </a:pPr>
            <a:r>
              <a:rPr lang="en-US"/>
              <a:t> Readily accessible</a:t>
            </a:r>
          </a:p>
          <a:p>
            <a:pPr lvl="1" eaLnBrk="1" hangingPunct="1">
              <a:buFontTx/>
              <a:buChar char="•"/>
            </a:pPr>
            <a:r>
              <a:rPr lang="en-US"/>
              <a:t> Have someone define</a:t>
            </a:r>
          </a:p>
          <a:p>
            <a:pPr eaLnBrk="1" hangingPunct="1">
              <a:buFontTx/>
              <a:buChar char="•"/>
            </a:pPr>
            <a:r>
              <a:rPr lang="en-US"/>
              <a:t> In good condition</a:t>
            </a:r>
          </a:p>
          <a:p>
            <a:pPr eaLnBrk="1" hangingPunct="1">
              <a:buFontTx/>
              <a:buChar char="•"/>
            </a:pPr>
            <a:r>
              <a:rPr lang="en-US"/>
              <a:t>Must be properly fitted</a:t>
            </a:r>
          </a:p>
          <a:p>
            <a:pPr eaLnBrk="1" hangingPunct="1">
              <a:buFontTx/>
              <a:buChar char="•"/>
            </a:pPr>
            <a:r>
              <a:rPr lang="en-US"/>
              <a:t>Select based on use and size</a:t>
            </a:r>
          </a:p>
          <a:p>
            <a:pPr eaLnBrk="1" hangingPunct="1"/>
            <a:r>
              <a:rPr lang="en-US" b="1"/>
              <a:t>Emphasize the WEARING of the PFD at all times when underway!</a:t>
            </a:r>
          </a:p>
          <a:p>
            <a:pPr eaLnBrk="1" hangingPunct="1"/>
            <a:r>
              <a:rPr lang="en-US"/>
              <a:t>Inspect lifesaving equipment frequently. Do not store in original wrapping. </a:t>
            </a:r>
          </a:p>
          <a:p>
            <a:pPr eaLnBrk="1" hangingPunct="1"/>
            <a:r>
              <a:rPr lang="en-US"/>
              <a:t>Explain when to discard a PFD: when it is no longer serviceable. Rips, tears, compressed flotation material, etc.</a:t>
            </a:r>
          </a:p>
          <a:p>
            <a:pPr eaLnBrk="1" hangingPunct="1"/>
            <a:r>
              <a:rPr lang="en-US"/>
              <a:t>Type I: Offshore life jacket – minimum of 22 pounds buoyancy. Will turn most unconscious people face up – affords greatest protection</a:t>
            </a:r>
          </a:p>
          <a:p>
            <a:pPr eaLnBrk="1" hangingPunct="1"/>
            <a:r>
              <a:rPr lang="en-US"/>
              <a:t>Type II: Near-Shore Vest – minimum of 15.5 pounds of buoyancy. Will turn most unconscious people face up</a:t>
            </a:r>
          </a:p>
          <a:p>
            <a:pPr eaLnBrk="1" hangingPunct="1"/>
            <a:endParaRPr lang="en-US"/>
          </a:p>
          <a:p>
            <a:endParaRPr lang="en-US"/>
          </a:p>
        </p:txBody>
      </p:sp>
      <p:sp>
        <p:nvSpPr>
          <p:cNvPr id="463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0FF8D4-92F5-4081-A8B6-D4738F8983EE}" type="slidenum">
              <a:rPr lang="en-US" smtClean="0"/>
              <a:pPr/>
              <a:t>22</a:t>
            </a:fld>
            <a:endParaRPr lang="en-US"/>
          </a:p>
        </p:txBody>
      </p:sp>
    </p:spTree>
    <p:extLst>
      <p:ext uri="{BB962C8B-B14F-4D97-AF65-F5344CB8AC3E}">
        <p14:creationId xmlns:p14="http://schemas.microsoft.com/office/powerpoint/2010/main" val="334987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a:t>Classroom Aid: Bring a variety of PFDs to the class, and ask students to put them on and “model” them; have the rest of the class identify each type, it’s purpose, advantages and disadvantages.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0"/>
              <a:t>Add</a:t>
            </a:r>
            <a:r>
              <a:rPr lang="en-US" b="1" i="0" baseline="0"/>
              <a:t> the E-Directorate slides showing the new life jacket labeling system and discuss the new icon system.</a:t>
            </a:r>
            <a:endParaRPr lang="en-US" b="1" i="0"/>
          </a:p>
          <a:p>
            <a:r>
              <a:rPr lang="en-US"/>
              <a:t>Type III Flotation Aid: Minimum 15.5 pounds of buoyancy – calm, inland life jacket. Many special designs for water sports.</a:t>
            </a:r>
          </a:p>
          <a:p>
            <a:r>
              <a:rPr lang="en-US"/>
              <a:t>Type IV Throwable Device: Needed on vessels 16’ and over except canoe or kayak. Designed to be thrown, not worn. Must be immediately available</a:t>
            </a:r>
          </a:p>
          <a:p>
            <a:r>
              <a:rPr lang="en-US"/>
              <a:t>Type V: Special-Use Device: must be worn, use according to label. Our cold water survival suits (mustangs) are a good example.</a:t>
            </a:r>
          </a:p>
          <a:p>
            <a:endParaRPr lang="en-US"/>
          </a:p>
          <a:p>
            <a:r>
              <a:rPr lang="en-US"/>
              <a:t>Type III/V Inflatable PFD</a:t>
            </a:r>
          </a:p>
          <a:p>
            <a:pPr marL="171450" indent="-171450">
              <a:buFont typeface="Arial" panose="020B0604020202020204" pitchFamily="34" charset="0"/>
              <a:buChar char="•"/>
            </a:pPr>
            <a:r>
              <a:rPr lang="en-US"/>
              <a:t>Advantages of an inflatable</a:t>
            </a:r>
          </a:p>
          <a:p>
            <a:pPr marL="171450" indent="-171450">
              <a:buFont typeface="Arial" panose="020B0604020202020204" pitchFamily="34" charset="0"/>
              <a:buChar char="•"/>
            </a:pPr>
            <a:r>
              <a:rPr lang="en-US"/>
              <a:t>Disadvantages of an inflatable</a:t>
            </a:r>
          </a:p>
          <a:p>
            <a:pPr marL="171450" indent="-171450">
              <a:buFont typeface="Arial" panose="020B0604020202020204" pitchFamily="34" charset="0"/>
              <a:buChar char="•"/>
            </a:pPr>
            <a:r>
              <a:rPr lang="en-US"/>
              <a:t>Only for people older than 16</a:t>
            </a:r>
          </a:p>
          <a:p>
            <a:pPr marL="171450" indent="-171450">
              <a:buFont typeface="Arial" panose="020B0604020202020204" pitchFamily="34" charset="0"/>
              <a:buChar char="•"/>
            </a:pPr>
            <a:r>
              <a:rPr lang="en-US"/>
              <a:t>It must be worn</a:t>
            </a:r>
          </a:p>
          <a:p>
            <a:endParaRPr lang="en-US"/>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23</a:t>
            </a:fld>
            <a:endParaRPr lang="en-US"/>
          </a:p>
        </p:txBody>
      </p:sp>
    </p:spTree>
    <p:extLst>
      <p:ext uri="{BB962C8B-B14F-4D97-AF65-F5344CB8AC3E}">
        <p14:creationId xmlns:p14="http://schemas.microsoft.com/office/powerpoint/2010/main" val="387325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24</a:t>
            </a:fld>
            <a:endParaRPr lang="en-US"/>
          </a:p>
        </p:txBody>
      </p:sp>
    </p:spTree>
    <p:extLst>
      <p:ext uri="{BB962C8B-B14F-4D97-AF65-F5344CB8AC3E}">
        <p14:creationId xmlns:p14="http://schemas.microsoft.com/office/powerpoint/2010/main" val="2914126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25</a:t>
            </a:fld>
            <a:endParaRPr lang="en-US"/>
          </a:p>
        </p:txBody>
      </p:sp>
    </p:spTree>
    <p:extLst>
      <p:ext uri="{BB962C8B-B14F-4D97-AF65-F5344CB8AC3E}">
        <p14:creationId xmlns:p14="http://schemas.microsoft.com/office/powerpoint/2010/main" val="288270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bwMode="auto">
          <a:noFill/>
          <a:ln>
            <a:solidFill>
              <a:srgbClr val="000000"/>
            </a:solidFill>
            <a:miter lim="800000"/>
            <a:headEnd/>
            <a:tailEnd/>
          </a:ln>
        </p:spPr>
      </p:sp>
      <p:sp>
        <p:nvSpPr>
          <p:cNvPr id="465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your state’s requirements here.  Include minimum ages for children to wear life jackets.</a:t>
            </a:r>
          </a:p>
          <a:p>
            <a:endParaRPr lang="en-US"/>
          </a:p>
          <a:p>
            <a:r>
              <a:rPr lang="en-US"/>
              <a:t>If there is a difference between state and federal laws, explain the difference and when and where they come into effect.</a:t>
            </a:r>
          </a:p>
        </p:txBody>
      </p:sp>
      <p:sp>
        <p:nvSpPr>
          <p:cNvPr id="465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E3957-480A-49DF-AD7E-C416CCF578B4}" type="slidenum">
              <a:rPr lang="en-US" smtClean="0"/>
              <a:pPr/>
              <a:t>26</a:t>
            </a:fld>
            <a:endParaRPr lang="en-US"/>
          </a:p>
        </p:txBody>
      </p:sp>
    </p:spTree>
    <p:extLst>
      <p:ext uri="{BB962C8B-B14F-4D97-AF65-F5344CB8AC3E}">
        <p14:creationId xmlns:p14="http://schemas.microsoft.com/office/powerpoint/2010/main" val="4266791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bwMode="auto">
          <a:noFill/>
          <a:ln>
            <a:solidFill>
              <a:srgbClr val="000000"/>
            </a:solidFill>
            <a:miter lim="800000"/>
            <a:headEnd/>
            <a:tailEnd/>
          </a:ln>
        </p:spPr>
      </p:sp>
      <p:sp>
        <p:nvSpPr>
          <p:cNvPr id="466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requirements.</a:t>
            </a:r>
          </a:p>
        </p:txBody>
      </p:sp>
      <p:sp>
        <p:nvSpPr>
          <p:cNvPr id="466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42ADB4-4CC1-4B2C-88EA-F8D8B4E96A2D}" type="slidenum">
              <a:rPr lang="en-US" smtClean="0"/>
              <a:pPr/>
              <a:t>27</a:t>
            </a:fld>
            <a:endParaRPr lang="en-US"/>
          </a:p>
        </p:txBody>
      </p:sp>
    </p:spTree>
    <p:extLst>
      <p:ext uri="{BB962C8B-B14F-4D97-AF65-F5344CB8AC3E}">
        <p14:creationId xmlns:p14="http://schemas.microsoft.com/office/powerpoint/2010/main" val="1448123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28</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Over the last three years (2018-2020), Congress has passed two laws requiring, first, that  manufacturers install engine cut-off switches on recreational vessels and, second, that recreational vessel operators use those engine cut-off switches. The laws that have placed these requirements on recreational vessel manufacturers and recreational vessel operators are found in United States Code (USC), as opposed to the Code of Federal Regulations (CFR) where these types of requirements are typically found. These are federal laws and not enforceable by state and local marine officers at this time. These new laws will improve safety for all recreational boaters by reducing the potential for propeller injuries to recreational vessel operators, other users of the nation’s waterways, and marine law enforcement officers responsible for responding to runaway boats. </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1406145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29</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More specifically, Section 503 of the LoBiondo Coast Guard Authorization Act of 2018 created 46 USC 4312 to require a manufacturer, distributor, or dealer that installs propulsion machinery and associated starting controls on a covered recreational vessel (less than 26 feet long and capable of 115 pounds of static thrust) to equip the vessel with an ECOS per compliant with ABYC Standard A-33. This law went into effect on December 4, 2019 one year after the 2018 CGAA was enacted and is referred to as the “installation requirement.” </a:t>
            </a:r>
          </a:p>
          <a:p>
            <a:endParaRPr lang="en-US" sz="120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66155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bwMode="auto">
          <a:noFill/>
          <a:ln>
            <a:solidFill>
              <a:srgbClr val="000000"/>
            </a:solidFill>
            <a:miter lim="800000"/>
            <a:headEnd/>
            <a:tailEnd/>
          </a:ln>
        </p:spPr>
      </p:sp>
      <p:sp>
        <p:nvSpPr>
          <p:cNvPr id="445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5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9FD25-4196-4439-9F22-9595EB6FBAFD}" type="slidenum">
              <a:rPr lang="en-US" smtClean="0"/>
              <a:pPr/>
              <a:t>3</a:t>
            </a:fld>
            <a:endParaRPr lang="en-US" dirty="0"/>
          </a:p>
        </p:txBody>
      </p:sp>
    </p:spTree>
    <p:extLst>
      <p:ext uri="{BB962C8B-B14F-4D97-AF65-F5344CB8AC3E}">
        <p14:creationId xmlns:p14="http://schemas.microsoft.com/office/powerpoint/2010/main" val="279555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30</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R="0" lvl="0" algn="l" defTabSz="457200" rtl="0" eaLnBrk="1" fontAlgn="auto" latinLnBrk="0" hangingPunct="1">
              <a:lnSpc>
                <a:spcPct val="100000"/>
              </a:lnSpc>
              <a:spcBef>
                <a:spcPts val="0"/>
              </a:spcBef>
              <a:spcAft>
                <a:spcPts val="0"/>
              </a:spcAft>
              <a:buClr>
                <a:schemeClr val="dk1"/>
              </a:buClr>
              <a:buSzPts val="1200"/>
              <a:tabLst/>
              <a:defRPr/>
            </a:pPr>
            <a:r>
              <a:rPr lang="en-US" sz="1200" b="0" i="0" u="none" strike="noStrike" kern="1200" baseline="0" dirty="0">
                <a:solidFill>
                  <a:schemeClr val="tx1"/>
                </a:solidFill>
              </a:rPr>
              <a:t>Section 8316 of the National Defense Authorization Act of 2021 amended 46 USC 4312 to require individuals operating those recreational vessels covered by the installation requirement to use ECOS links, except if the main helm is within an enclosed cabin or the vessel does not have and is not required to have an ECOS. It provides a penalty of $100, $250, and $500 for the first, second, and third offenses, respectively. The law goes into effect on April 1, 2021. This requirement is referred to as the “use requirement.” </a:t>
            </a:r>
          </a:p>
          <a:p>
            <a:pPr lvl="0" algn="l" rtl="0">
              <a:spcBef>
                <a:spcPts val="0"/>
              </a:spcBef>
              <a:spcAft>
                <a:spcPts val="0"/>
              </a:spcAft>
              <a:buClr>
                <a:schemeClr val="dk1"/>
              </a:buClr>
              <a:buSzPts val="1200"/>
            </a:pPr>
            <a:endParaRPr lang="en-US" sz="1200" dirty="0"/>
          </a:p>
          <a:p>
            <a:pPr marR="0" lvl="0" algn="l" rtl="0">
              <a:lnSpc>
                <a:spcPct val="100000"/>
              </a:lnSpc>
              <a:spcBef>
                <a:spcPts val="0"/>
              </a:spcBef>
              <a:spcAft>
                <a:spcPts val="0"/>
              </a:spcAft>
              <a:buClr>
                <a:schemeClr val="dk1"/>
              </a:buClr>
              <a:buSzPts val="1200"/>
            </a:pPr>
            <a:endParaRPr lang="en-US" sz="1200" dirty="0"/>
          </a:p>
          <a:p>
            <a:pPr marL="171450" lvl="0" indent="-95250" algn="l" rtl="0">
              <a:spcBef>
                <a:spcPts val="0"/>
              </a:spcBef>
              <a:spcAft>
                <a:spcPts val="0"/>
              </a:spcAft>
              <a:buClr>
                <a:schemeClr val="dk1"/>
              </a:buClr>
              <a:buSzPts val="1200"/>
              <a:buFont typeface="Arial"/>
              <a:buNone/>
            </a:pPr>
            <a:endParaRPr lang="en-US" dirty="0"/>
          </a:p>
        </p:txBody>
      </p:sp>
    </p:spTree>
    <p:extLst>
      <p:ext uri="{BB962C8B-B14F-4D97-AF65-F5344CB8AC3E}">
        <p14:creationId xmlns:p14="http://schemas.microsoft.com/office/powerpoint/2010/main" val="3195883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10D42B-F7E3-444F-BAE2-2DBEF0E54042}" type="slidenum">
              <a:rPr lang="en-US" smtClean="0"/>
              <a:pPr/>
              <a:t>31</a:t>
            </a:fld>
            <a:endParaRPr lang="en-US"/>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Type A Fire: Think of  A for “leaves ash”. Trash, wood, paper</a:t>
            </a:r>
          </a:p>
          <a:p>
            <a:pPr eaLnBrk="1" hangingPunct="1"/>
            <a:r>
              <a:rPr lang="en-US"/>
              <a:t>Type B Fire: Think of B for “boil”. Flammable liquids like gasoline, grease, turpentine. CG type required</a:t>
            </a:r>
          </a:p>
          <a:p>
            <a:pPr eaLnBrk="1" hangingPunct="1"/>
            <a:r>
              <a:rPr lang="en-US"/>
              <a:t>Type C Fire: Think of C for “current”. Electrical current</a:t>
            </a:r>
          </a:p>
          <a:p>
            <a:pPr eaLnBrk="1" hangingPunct="1"/>
            <a:endParaRPr lang="en-US"/>
          </a:p>
          <a:p>
            <a:pPr eaLnBrk="1" hangingPunct="1"/>
            <a:r>
              <a:rPr lang="en-US"/>
              <a:t>You may want to mention Type D fires too. Ask the class what is a D fire? Combustible metals? Why would we discuss that in a boating class? Are we worried about our engine catching fire and melting? No! So why? Flares. Discuss how to put them out.</a:t>
            </a:r>
          </a:p>
        </p:txBody>
      </p:sp>
    </p:spTree>
    <p:extLst>
      <p:ext uri="{BB962C8B-B14F-4D97-AF65-F5344CB8AC3E}">
        <p14:creationId xmlns:p14="http://schemas.microsoft.com/office/powerpoint/2010/main" val="114009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bwMode="auto">
          <a:noFill/>
          <a:ln>
            <a:solidFill>
              <a:srgbClr val="000000"/>
            </a:solidFill>
            <a:miter lim="800000"/>
            <a:headEnd/>
            <a:tailEnd/>
          </a:ln>
        </p:spPr>
      </p:sp>
      <p:sp>
        <p:nvSpPr>
          <p:cNvPr id="468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These are </a:t>
            </a:r>
            <a:r>
              <a:rPr lang="en-US" b="1"/>
              <a:t>minimum</a:t>
            </a:r>
            <a:r>
              <a:rPr lang="en-US"/>
              <a:t> requirements</a:t>
            </a:r>
          </a:p>
          <a:p>
            <a:r>
              <a:rPr lang="en-US"/>
              <a:t>PASS Method</a:t>
            </a:r>
          </a:p>
          <a:p>
            <a:pPr marL="228600" indent="-228600">
              <a:buAutoNum type="arabicPeriod"/>
            </a:pPr>
            <a:r>
              <a:rPr lang="en-US"/>
              <a:t>Pull the pin</a:t>
            </a:r>
          </a:p>
          <a:p>
            <a:pPr marL="228600" indent="-228600">
              <a:buAutoNum type="arabicPeriod"/>
            </a:pPr>
            <a:r>
              <a:rPr lang="en-US"/>
              <a:t>Aim at the base of the file</a:t>
            </a:r>
          </a:p>
          <a:p>
            <a:pPr marL="228600" indent="-228600">
              <a:buAutoNum type="arabicPeriod"/>
            </a:pPr>
            <a:r>
              <a:rPr lang="en-US"/>
              <a:t>Squeeze the trigger</a:t>
            </a:r>
          </a:p>
          <a:p>
            <a:pPr marL="228600" indent="-228600">
              <a:buAutoNum type="arabicPeriod"/>
            </a:pPr>
            <a:r>
              <a:rPr lang="en-US"/>
              <a:t>Sweep the base of the fire  </a:t>
            </a:r>
          </a:p>
          <a:p>
            <a:pPr marL="228600" indent="-228600">
              <a:buAutoNum type="arabicPeriod"/>
            </a:pPr>
            <a:endParaRPr lang="en-US"/>
          </a:p>
        </p:txBody>
      </p:sp>
      <p:sp>
        <p:nvSpPr>
          <p:cNvPr id="468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3735E-873E-4218-95E7-DA54519A7427}" type="slidenum">
              <a:rPr lang="en-US" smtClean="0"/>
              <a:pPr/>
              <a:t>32</a:t>
            </a:fld>
            <a:endParaRPr lang="en-US"/>
          </a:p>
        </p:txBody>
      </p:sp>
    </p:spTree>
    <p:extLst>
      <p:ext uri="{BB962C8B-B14F-4D97-AF65-F5344CB8AC3E}">
        <p14:creationId xmlns:p14="http://schemas.microsoft.com/office/powerpoint/2010/main" val="13344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1072C8-00BA-44B3-A5E7-BB53ADF31BB9}" type="slidenum">
              <a:rPr lang="en-US" smtClean="0"/>
              <a:pPr/>
              <a:t>33</a:t>
            </a:fld>
            <a:endParaRPr lang="en-US"/>
          </a:p>
        </p:txBody>
      </p:sp>
      <p:sp>
        <p:nvSpPr>
          <p:cNvPr id="470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0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Fire Extinguishers should be placed anywhere they can be easily accessed in an emergency.</a:t>
            </a:r>
          </a:p>
          <a:p>
            <a:pPr eaLnBrk="1" hangingPunct="1"/>
            <a:r>
              <a:rPr lang="en-US"/>
              <a:t>Care and treatment:</a:t>
            </a:r>
          </a:p>
          <a:p>
            <a:pPr marL="171450" indent="-171450" eaLnBrk="1" hangingPunct="1">
              <a:buFont typeface="Arial" panose="020B0604020202020204" pitchFamily="34" charset="0"/>
              <a:buChar char="•"/>
            </a:pPr>
            <a:r>
              <a:rPr lang="en-US"/>
              <a:t>Check pressure</a:t>
            </a:r>
          </a:p>
          <a:p>
            <a:pPr marL="171450" indent="-171450" eaLnBrk="1" hangingPunct="1">
              <a:buFont typeface="Arial" panose="020B0604020202020204" pitchFamily="34" charset="0"/>
              <a:buChar char="•"/>
            </a:pPr>
            <a:r>
              <a:rPr lang="en-US"/>
              <a:t>Check locking pin</a:t>
            </a:r>
          </a:p>
          <a:p>
            <a:pPr marL="171450" indent="-171450" eaLnBrk="1" hangingPunct="1">
              <a:buFont typeface="Arial" panose="020B0604020202020204" pitchFamily="34" charset="0"/>
              <a:buChar char="•"/>
            </a:pPr>
            <a:r>
              <a:rPr lang="en-US"/>
              <a:t>Has the extinguisher been used</a:t>
            </a:r>
          </a:p>
          <a:p>
            <a:pPr marL="171450" indent="-171450" eaLnBrk="1" hangingPunct="1">
              <a:buFont typeface="Arial" panose="020B0604020202020204" pitchFamily="34" charset="0"/>
              <a:buChar char="•"/>
            </a:pPr>
            <a:r>
              <a:rPr lang="en-US"/>
              <a:t>NEVER test fire an extinguisher</a:t>
            </a:r>
          </a:p>
          <a:p>
            <a:pPr marL="171450" indent="-171450" eaLnBrk="1" hangingPunct="1">
              <a:buFont typeface="Arial" panose="020B0604020202020204" pitchFamily="34" charset="0"/>
              <a:buChar char="•"/>
            </a:pPr>
            <a:endParaRPr lang="en-US"/>
          </a:p>
          <a:p>
            <a:r>
              <a:rPr lang="en-US" b="1"/>
              <a:t>Fire Extinguishers</a:t>
            </a:r>
            <a:r>
              <a:rPr lang="en-US"/>
              <a:t> should be placed in an accessible </a:t>
            </a:r>
            <a:r>
              <a:rPr lang="en-US" b="1"/>
              <a:t>area</a:t>
            </a:r>
            <a:r>
              <a:rPr lang="en-US"/>
              <a:t>—not near the engine or in a compartment, but </a:t>
            </a:r>
            <a:r>
              <a:rPr lang="en-US" b="1"/>
              <a:t>where</a:t>
            </a:r>
            <a:r>
              <a:rPr lang="en-US"/>
              <a:t> they can be reached immediately.</a:t>
            </a:r>
          </a:p>
          <a:p>
            <a:endParaRPr lang="en-US"/>
          </a:p>
          <a:p>
            <a:r>
              <a:rPr lang="en-US"/>
              <a:t>Fire extinguishers should not be stored where you cannot reach them or where they can be damaged. </a:t>
            </a:r>
            <a:r>
              <a:rPr lang="en-US" b="1"/>
              <a:t>Fire extinguishers should be mounted in an open area, standing upright, easily accessible, and in a place where they can be inspected regularly.</a:t>
            </a:r>
            <a:endParaRPr lang="en-US"/>
          </a:p>
          <a:p>
            <a:pPr marL="171450" indent="-171450" eaLnBrk="1" hangingPunct="1">
              <a:buFont typeface="Arial" panose="020B0604020202020204" pitchFamily="34" charset="0"/>
              <a:buChar char="•"/>
            </a:pPr>
            <a:endParaRPr lang="en-US"/>
          </a:p>
        </p:txBody>
      </p:sp>
    </p:spTree>
    <p:extLst>
      <p:ext uri="{BB962C8B-B14F-4D97-AF65-F5344CB8AC3E}">
        <p14:creationId xmlns:p14="http://schemas.microsoft.com/office/powerpoint/2010/main" val="1161570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2933C9-E1AE-4E55-90C0-BD6C5FC74DD2}" type="slidenum">
              <a:rPr lang="en-US" smtClean="0"/>
              <a:pPr/>
              <a:t>34</a:t>
            </a:fld>
            <a:endParaRPr lang="en-US"/>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Times" panose="02020603050405020304" pitchFamily="18" charset="0"/>
              <a:buChar char="•"/>
            </a:pPr>
            <a:r>
              <a:rPr lang="en-US" altLang="en-US"/>
              <a:t>Required for inboard carbureted enclosed gasoline engines (not outboards)</a:t>
            </a:r>
          </a:p>
          <a:p>
            <a:pPr>
              <a:buFont typeface="Times" panose="02020603050405020304" pitchFamily="18" charset="0"/>
              <a:buChar char="•"/>
            </a:pPr>
            <a:r>
              <a:rPr lang="en-US" altLang="en-US"/>
              <a:t>Avoids carburetor backfire</a:t>
            </a:r>
          </a:p>
          <a:p>
            <a:pPr>
              <a:buFont typeface="Times" panose="02020603050405020304" pitchFamily="18" charset="0"/>
              <a:buChar char="•"/>
            </a:pPr>
            <a:r>
              <a:rPr lang="en-US" altLang="en-US"/>
              <a:t>Keeps “backfire” sparks from igniting fumes</a:t>
            </a:r>
          </a:p>
          <a:p>
            <a:pPr>
              <a:buFont typeface="Times" panose="02020603050405020304" pitchFamily="18" charset="0"/>
              <a:buChar char="•"/>
            </a:pPr>
            <a:r>
              <a:rPr lang="en-US" altLang="en-US"/>
              <a:t>Must be Coast Guard Approved or U 1 SAE type</a:t>
            </a:r>
          </a:p>
          <a:p>
            <a:pPr>
              <a:buFont typeface="Times" panose="02020603050405020304" pitchFamily="18" charset="0"/>
              <a:buChar char="•"/>
            </a:pPr>
            <a:r>
              <a:rPr lang="en-US" altLang="en-US"/>
              <a:t>Must be kept clean</a:t>
            </a:r>
          </a:p>
        </p:txBody>
      </p:sp>
    </p:spTree>
    <p:extLst>
      <p:ext uri="{BB962C8B-B14F-4D97-AF65-F5344CB8AC3E}">
        <p14:creationId xmlns:p14="http://schemas.microsoft.com/office/powerpoint/2010/main" val="3699022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3DF74-952E-4FE7-BA6C-52146B3AA81C}" type="slidenum">
              <a:rPr lang="en-US" smtClean="0"/>
              <a:pPr/>
              <a:t>35</a:t>
            </a:fld>
            <a:endParaRPr lang="en-US"/>
          </a:p>
        </p:txBody>
      </p:sp>
      <p:sp>
        <p:nvSpPr>
          <p:cNvPr id="472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20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As the name suggests, the purpose of a </a:t>
            </a:r>
            <a:r>
              <a:rPr lang="en-US" b="1"/>
              <a:t>boat backfire flame arrestor</a:t>
            </a:r>
            <a:r>
              <a:rPr lang="en-US"/>
              <a:t> is to stop </a:t>
            </a:r>
            <a:r>
              <a:rPr lang="en-US" b="1"/>
              <a:t>flames</a:t>
            </a:r>
            <a:r>
              <a:rPr lang="en-US"/>
              <a:t>, which can result from an engine </a:t>
            </a:r>
            <a:r>
              <a:rPr lang="en-US" b="1"/>
              <a:t>backfiring</a:t>
            </a:r>
            <a:r>
              <a:rPr lang="en-US"/>
              <a:t>, from coming into contact with other fuel and starting a </a:t>
            </a:r>
            <a:r>
              <a:rPr lang="en-US" b="1"/>
              <a:t>fire</a:t>
            </a:r>
            <a:r>
              <a:rPr lang="en-US"/>
              <a:t> on board your </a:t>
            </a:r>
            <a:r>
              <a:rPr lang="en-US" b="1"/>
              <a:t>boat</a:t>
            </a:r>
            <a:r>
              <a:rPr lang="en-US"/>
              <a:t>. To do this important job, the </a:t>
            </a:r>
            <a:r>
              <a:rPr lang="en-US" b="1"/>
              <a:t>backfire flame arrestor</a:t>
            </a:r>
            <a:r>
              <a:rPr lang="en-US"/>
              <a:t> needs to be in good condition.</a:t>
            </a:r>
          </a:p>
          <a:p>
            <a:r>
              <a:rPr lang="en-US"/>
              <a:t>The </a:t>
            </a:r>
            <a:r>
              <a:rPr lang="en-US" b="1"/>
              <a:t>Flame Arrestor Working</a:t>
            </a:r>
            <a:r>
              <a:rPr lang="en-US"/>
              <a:t> Principle</a:t>
            </a:r>
          </a:p>
          <a:p>
            <a:r>
              <a:rPr lang="en-US"/>
              <a:t>All </a:t>
            </a:r>
            <a:r>
              <a:rPr lang="en-US" b="1"/>
              <a:t>flame arrestors</a:t>
            </a:r>
            <a:r>
              <a:rPr lang="en-US"/>
              <a:t> have the same </a:t>
            </a:r>
            <a:r>
              <a:rPr lang="en-US" b="1"/>
              <a:t>working</a:t>
            </a:r>
            <a:r>
              <a:rPr lang="en-US"/>
              <a:t> principle: removing heat from the </a:t>
            </a:r>
            <a:r>
              <a:rPr lang="en-US" b="1"/>
              <a:t>flame</a:t>
            </a:r>
            <a:r>
              <a:rPr lang="en-US"/>
              <a:t> as it attempts to travel through narrow passages with walls of metal or other heat-conductive material. ... </a:t>
            </a:r>
            <a:r>
              <a:rPr lang="en-US" b="1"/>
              <a:t>Flame arresters</a:t>
            </a:r>
            <a:r>
              <a:rPr lang="en-US"/>
              <a:t> are passive devices with no moving parts.</a:t>
            </a:r>
          </a:p>
        </p:txBody>
      </p:sp>
    </p:spTree>
    <p:extLst>
      <p:ext uri="{BB962C8B-B14F-4D97-AF65-F5344CB8AC3E}">
        <p14:creationId xmlns:p14="http://schemas.microsoft.com/office/powerpoint/2010/main" val="3715094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09A8D4-8CFC-49CB-92B0-4C89236B211F}" type="slidenum">
              <a:rPr lang="en-US" smtClean="0"/>
              <a:pPr/>
              <a:t>36</a:t>
            </a:fld>
            <a:endParaRPr lang="en-US"/>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a:t>Many fires/explosions caused by gasoline fumes in enclosed engine/fuel compartments</a:t>
            </a:r>
          </a:p>
          <a:p>
            <a:r>
              <a:rPr lang="en-US" altLang="en-US"/>
              <a:t>Best detector – Your </a:t>
            </a:r>
            <a:r>
              <a:rPr lang="en-US" altLang="en-US" u="sng"/>
              <a:t>NOSE!</a:t>
            </a:r>
          </a:p>
          <a:p>
            <a:r>
              <a:rPr lang="en-US" altLang="en-US" u="sng"/>
              <a:t>Don’t start the engine if YOU smell fumes!</a:t>
            </a:r>
          </a:p>
          <a:p>
            <a:endParaRPr lang="en-US" altLang="en-US" u="sng"/>
          </a:p>
          <a:p>
            <a:r>
              <a:rPr lang="en-US" altLang="en-US"/>
              <a:t>Required on gasoline powered boats</a:t>
            </a:r>
          </a:p>
          <a:p>
            <a:r>
              <a:rPr lang="en-US" altLang="en-US"/>
              <a:t>Exhaust fumes can cause carbon monoxide poisoning – detectors are available</a:t>
            </a:r>
          </a:p>
          <a:p>
            <a:r>
              <a:rPr lang="en-US" altLang="en-US"/>
              <a:t>Natural ventilation – uses ‘ram effect’ of motion</a:t>
            </a:r>
          </a:p>
          <a:p>
            <a:r>
              <a:rPr lang="en-US" altLang="en-US"/>
              <a:t>Powered ventilation – uses blowers</a:t>
            </a:r>
          </a:p>
          <a:p>
            <a:r>
              <a:rPr lang="en-US" altLang="en-US"/>
              <a:t>Exhaust and Air supply ducts must be above the usual level of water in Bilge</a:t>
            </a:r>
          </a:p>
          <a:p>
            <a:r>
              <a:rPr lang="en-US" altLang="en-US"/>
              <a:t>Warning label: </a:t>
            </a:r>
          </a:p>
          <a:p>
            <a:pPr lvl="1">
              <a:buFont typeface="Times" panose="02020603050405020304" pitchFamily="18" charset="0"/>
              <a:buChar char="•"/>
            </a:pPr>
            <a:r>
              <a:rPr lang="en-US" altLang="en-US"/>
              <a:t>Gas vapors </a:t>
            </a:r>
            <a:r>
              <a:rPr lang="en-US" altLang="en-US" u="sng"/>
              <a:t>can explode</a:t>
            </a:r>
            <a:r>
              <a:rPr lang="en-US" altLang="en-US"/>
              <a:t>. Before </a:t>
            </a:r>
            <a:r>
              <a:rPr lang="en-US" altLang="en-US" u="sng"/>
              <a:t>starting engine</a:t>
            </a:r>
            <a:r>
              <a:rPr lang="en-US" altLang="en-US"/>
              <a:t>, </a:t>
            </a:r>
            <a:r>
              <a:rPr lang="en-US" altLang="en-US" i="1"/>
              <a:t>operate blower for </a:t>
            </a:r>
            <a:r>
              <a:rPr lang="en-US" altLang="en-US" i="1" u="sng"/>
              <a:t>four minutes </a:t>
            </a:r>
            <a:r>
              <a:rPr lang="en-US" altLang="en-US"/>
              <a:t>and check engine compartment bilge </a:t>
            </a:r>
            <a:r>
              <a:rPr lang="en-US" altLang="en-US" u="sng"/>
              <a:t>for gas vapors</a:t>
            </a:r>
            <a:r>
              <a:rPr lang="en-US" altLang="en-US"/>
              <a:t>.</a:t>
            </a:r>
          </a:p>
          <a:p>
            <a:pPr lvl="1">
              <a:buFont typeface="Times" panose="02020603050405020304" pitchFamily="18" charset="0"/>
              <a:buChar char="•"/>
            </a:pPr>
            <a:r>
              <a:rPr lang="en-US" altLang="en-US"/>
              <a:t>Warning Label must be displayed near ignition switch</a:t>
            </a:r>
          </a:p>
          <a:p>
            <a:endParaRPr lang="en-US" altLang="en-US"/>
          </a:p>
          <a:p>
            <a:endParaRPr lang="en-US" altLang="en-US" u="sng"/>
          </a:p>
          <a:p>
            <a:endParaRPr lang="en-US"/>
          </a:p>
        </p:txBody>
      </p:sp>
    </p:spTree>
    <p:extLst>
      <p:ext uri="{BB962C8B-B14F-4D97-AF65-F5344CB8AC3E}">
        <p14:creationId xmlns:p14="http://schemas.microsoft.com/office/powerpoint/2010/main" val="4107048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09A8D4-8CFC-49CB-92B0-4C89236B211F}" type="slidenum">
              <a:rPr lang="en-US" smtClean="0"/>
              <a:pPr/>
              <a:t>37</a:t>
            </a:fld>
            <a:endParaRPr lang="en-US"/>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b="1"/>
              <a:t>Carbon monoxide</a:t>
            </a:r>
            <a:r>
              <a:rPr lang="en-US"/>
              <a:t> is a potentially deadly gas produced any time a </a:t>
            </a:r>
            <a:r>
              <a:rPr lang="en-US" b="1"/>
              <a:t>carbon</a:t>
            </a:r>
            <a:r>
              <a:rPr lang="en-US"/>
              <a:t>-based fuel, such as gasoline, propane, charcoal or oil, burns. Sources on your </a:t>
            </a:r>
            <a:r>
              <a:rPr lang="en-US" b="1"/>
              <a:t>boat</a:t>
            </a:r>
            <a:r>
              <a:rPr lang="en-US"/>
              <a:t> include gasoline engines, generators, cooking ranges, and space and water heaters.</a:t>
            </a:r>
          </a:p>
          <a:p>
            <a:endParaRPr lang="en-US" sz="500"/>
          </a:p>
          <a:p>
            <a:r>
              <a:rPr lang="en-US" b="1"/>
              <a:t>CO</a:t>
            </a:r>
            <a:r>
              <a:rPr lang="en-US"/>
              <a:t> that builds up in the air space beneath the stern deck or on and near the swim deck can kill someone in seconds. Traveling at slow speeds or idling in the water can cause </a:t>
            </a:r>
            <a:r>
              <a:rPr lang="en-US" b="1"/>
              <a:t>CO</a:t>
            </a:r>
            <a:r>
              <a:rPr lang="en-US"/>
              <a:t> to build up in a </a:t>
            </a:r>
            <a:r>
              <a:rPr lang="en-US" b="1"/>
              <a:t>boat's</a:t>
            </a:r>
            <a:r>
              <a:rPr lang="en-US"/>
              <a:t> cabin, cockpit, bridge, and aft deck, or in an open area.</a:t>
            </a:r>
          </a:p>
          <a:p>
            <a:endParaRPr lang="en-US" altLang="en-US" sz="300"/>
          </a:p>
          <a:p>
            <a:r>
              <a:rPr lang="en-US" b="1"/>
              <a:t>The "station wagon effect," or </a:t>
            </a:r>
            <a:r>
              <a:rPr lang="en-US" b="1" err="1"/>
              <a:t>backdrafting</a:t>
            </a:r>
            <a:r>
              <a:rPr lang="en-US"/>
              <a:t> can cause carbon monoxide to accumulate inside the cabin, cockpit and bridge when operating the boat at a high bow angle, with improper or heavy loading or if there is an opening which draws in exhaust. This effect can also cause carbon monoxide to accumulate inside the cabin, cockpit, aft deck, and bridge when protective coverings are used and the boat is underway.</a:t>
            </a:r>
          </a:p>
          <a:p>
            <a:endParaRPr lang="en-US" altLang="en-US" sz="100"/>
          </a:p>
          <a:p>
            <a:endParaRPr lang="en-US" altLang="en-US" sz="400" u="sng"/>
          </a:p>
          <a:p>
            <a:r>
              <a:rPr lang="en-US" b="1"/>
              <a:t>carbon monoxide</a:t>
            </a:r>
            <a:r>
              <a:rPr lang="en-US"/>
              <a:t> can quickly build to </a:t>
            </a:r>
            <a:r>
              <a:rPr lang="en-US" b="1"/>
              <a:t>dangerous</a:t>
            </a:r>
            <a:r>
              <a:rPr lang="en-US"/>
              <a:t> levels. When there's too much </a:t>
            </a:r>
            <a:r>
              <a:rPr lang="en-US" b="1"/>
              <a:t>carbon monoxide</a:t>
            </a:r>
            <a:r>
              <a:rPr lang="en-US"/>
              <a:t> in the air, it can enter your bloodstream through your lungs. Once in your bloodstream, it replaces the oxygen you need to stay alive.</a:t>
            </a:r>
          </a:p>
          <a:p>
            <a:endParaRPr lang="en-US" altLang="en-US" sz="400" u="sng"/>
          </a:p>
          <a:p>
            <a:r>
              <a:rPr lang="en-US"/>
              <a:t>To protect yourself and others against </a:t>
            </a:r>
            <a:r>
              <a:rPr lang="en-US" b="1"/>
              <a:t>CO poisoning</a:t>
            </a:r>
            <a:r>
              <a:rPr lang="en-US"/>
              <a:t> while </a:t>
            </a:r>
            <a:r>
              <a:rPr lang="en-US" b="1"/>
              <a:t>boating</a:t>
            </a:r>
            <a:r>
              <a:rPr lang="en-US"/>
              <a:t>: Allow fresh air to circulate throughout the pleasure craft at all times, even during bad weather. </a:t>
            </a:r>
          </a:p>
        </p:txBody>
      </p:sp>
    </p:spTree>
    <p:extLst>
      <p:ext uri="{BB962C8B-B14F-4D97-AF65-F5344CB8AC3E}">
        <p14:creationId xmlns:p14="http://schemas.microsoft.com/office/powerpoint/2010/main" val="376867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p:spPr>
      </p:sp>
      <p:sp>
        <p:nvSpPr>
          <p:cNvPr id="474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muffler requirements here.</a:t>
            </a:r>
          </a:p>
          <a:p>
            <a:r>
              <a:rPr lang="en-US"/>
              <a:t>Powerboats use marine </a:t>
            </a:r>
            <a:r>
              <a:rPr lang="en-US" b="1"/>
              <a:t>mufflers</a:t>
            </a:r>
            <a:r>
              <a:rPr lang="en-US"/>
              <a:t>, commonly made out of non-metallic materials, to contain engine noise and cool the </a:t>
            </a:r>
            <a:r>
              <a:rPr lang="en-US" b="1"/>
              <a:t>exhaust</a:t>
            </a:r>
            <a:r>
              <a:rPr lang="en-US"/>
              <a:t>. </a:t>
            </a:r>
            <a:r>
              <a:rPr lang="en-US" b="1"/>
              <a:t>Mufflers</a:t>
            </a:r>
            <a:r>
              <a:rPr lang="en-US"/>
              <a:t> are always mounted above the waterline, and usually have some sort of check valve in-line to prevent backwards water flow, which might damage the engine.</a:t>
            </a:r>
          </a:p>
          <a:p>
            <a:r>
              <a:rPr lang="en-US" b="1"/>
              <a:t>Many states has requirements similar to these: </a:t>
            </a:r>
            <a:r>
              <a:rPr lang="en-US"/>
              <a:t> boats must not exceed a </a:t>
            </a:r>
            <a:r>
              <a:rPr lang="en-US" b="1"/>
              <a:t>noise level</a:t>
            </a:r>
            <a:r>
              <a:rPr lang="en-US"/>
              <a:t> of 90 </a:t>
            </a:r>
            <a:r>
              <a:rPr lang="en-US" err="1"/>
              <a:t>dBA</a:t>
            </a:r>
            <a:r>
              <a:rPr lang="en-US"/>
              <a:t> when stationary at </a:t>
            </a:r>
            <a:r>
              <a:rPr lang="en-US" err="1"/>
              <a:t>ilde</a:t>
            </a:r>
            <a:r>
              <a:rPr lang="en-US"/>
              <a:t> and measured from a distance of 3 feet, and; all motorboats must not exceed a </a:t>
            </a:r>
            <a:r>
              <a:rPr lang="en-US" b="1"/>
              <a:t>noise level</a:t>
            </a:r>
            <a:r>
              <a:rPr lang="en-US"/>
              <a:t> of 86 </a:t>
            </a:r>
            <a:r>
              <a:rPr lang="en-US" err="1"/>
              <a:t>dBA</a:t>
            </a:r>
            <a:r>
              <a:rPr lang="en-US"/>
              <a:t> when measured </a:t>
            </a:r>
            <a:r>
              <a:rPr lang="en-US" b="1"/>
              <a:t>from</a:t>
            </a:r>
            <a:r>
              <a:rPr lang="en-US"/>
              <a:t> a distance of 50 feet.</a:t>
            </a:r>
          </a:p>
          <a:p>
            <a:endParaRPr lang="en-US"/>
          </a:p>
        </p:txBody>
      </p:sp>
      <p:sp>
        <p:nvSpPr>
          <p:cNvPr id="474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31B9B-5F84-4648-9844-89C6571EF222}" type="slidenum">
              <a:rPr lang="en-US" smtClean="0"/>
              <a:pPr/>
              <a:t>38</a:t>
            </a:fld>
            <a:endParaRPr lang="en-US"/>
          </a:p>
        </p:txBody>
      </p:sp>
    </p:spTree>
    <p:extLst>
      <p:ext uri="{BB962C8B-B14F-4D97-AF65-F5344CB8AC3E}">
        <p14:creationId xmlns:p14="http://schemas.microsoft.com/office/powerpoint/2010/main" val="3452910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39</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  </a:t>
            </a:r>
          </a:p>
          <a:p>
            <a:endParaRPr lang="en-US"/>
          </a:p>
          <a:p>
            <a:pPr eaLnBrk="1" hangingPunct="1">
              <a:buFontTx/>
              <a:buChar char="•"/>
              <a:defRPr/>
            </a:pPr>
            <a:r>
              <a:rPr lang="en-US"/>
              <a:t>Between sunset and sunrise</a:t>
            </a:r>
          </a:p>
          <a:p>
            <a:pPr eaLnBrk="1" hangingPunct="1">
              <a:buFontTx/>
              <a:buChar char="•"/>
              <a:defRPr/>
            </a:pPr>
            <a:r>
              <a:rPr lang="en-US"/>
              <a:t>Restricted visibility</a:t>
            </a:r>
          </a:p>
          <a:p>
            <a:pPr lvl="1" eaLnBrk="1" hangingPunct="1">
              <a:buFontTx/>
              <a:buChar char="•"/>
              <a:defRPr/>
            </a:pPr>
            <a:r>
              <a:rPr lang="en-US"/>
              <a:t>Fog, snow, ice, heavy rain</a:t>
            </a:r>
          </a:p>
          <a:p>
            <a:pPr eaLnBrk="1" hangingPunct="1">
              <a:buFontTx/>
              <a:buChar char="•"/>
              <a:defRPr/>
            </a:pPr>
            <a:r>
              <a:rPr lang="en-US"/>
              <a:t> Sailboats under power are power-driven</a:t>
            </a:r>
          </a:p>
          <a:p>
            <a:pPr eaLnBrk="1" hangingPunct="1">
              <a:buFontTx/>
              <a:buChar char="•"/>
              <a:defRPr/>
            </a:pPr>
            <a:r>
              <a:rPr lang="en-US"/>
              <a:t>Review light colors</a:t>
            </a:r>
          </a:p>
          <a:p>
            <a:pPr lvl="1" eaLnBrk="1" hangingPunct="1">
              <a:buFontTx/>
              <a:buChar char="•"/>
              <a:defRPr/>
            </a:pPr>
            <a:r>
              <a:rPr lang="en-US"/>
              <a:t>Port=left has four letters, port is four letters, and port wine is red</a:t>
            </a:r>
          </a:p>
          <a:p>
            <a:pPr lvl="1" eaLnBrk="1" hangingPunct="1">
              <a:buFontTx/>
              <a:buChar char="•"/>
              <a:defRPr/>
            </a:pPr>
            <a:r>
              <a:rPr lang="en-US"/>
              <a:t>Starboard=</a:t>
            </a:r>
            <a:r>
              <a:rPr lang="en-US" err="1"/>
              <a:t>greeen</a:t>
            </a:r>
            <a:endParaRPr lang="en-US"/>
          </a:p>
          <a:p>
            <a:pPr eaLnBrk="1" hangingPunct="1">
              <a:buFontTx/>
              <a:buChar char="•"/>
              <a:defRPr/>
            </a:pPr>
            <a:endParaRPr lang="en-US"/>
          </a:p>
          <a:p>
            <a:pPr eaLnBrk="1" hangingPunct="1">
              <a:buFontTx/>
              <a:buChar char="•"/>
              <a:defRPr/>
            </a:pPr>
            <a:endParaRPr lang="en-US"/>
          </a:p>
          <a:p>
            <a:endParaRPr lang="en-US"/>
          </a:p>
        </p:txBody>
      </p:sp>
    </p:spTree>
    <p:extLst>
      <p:ext uri="{BB962C8B-B14F-4D97-AF65-F5344CB8AC3E}">
        <p14:creationId xmlns:p14="http://schemas.microsoft.com/office/powerpoint/2010/main" val="276759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bwMode="auto">
          <a:noFill/>
          <a:ln>
            <a:solidFill>
              <a:srgbClr val="000000"/>
            </a:solidFill>
            <a:miter lim="800000"/>
            <a:headEnd/>
            <a:tailEnd/>
          </a:ln>
        </p:spPr>
      </p:sp>
      <p:sp>
        <p:nvSpPr>
          <p:cNvPr id="446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6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E280E-D972-45C8-886F-801195442AD4}" type="slidenum">
              <a:rPr lang="en-US" smtClean="0"/>
              <a:pPr/>
              <a:t>4</a:t>
            </a:fld>
            <a:endParaRPr lang="en-US" dirty="0"/>
          </a:p>
        </p:txBody>
      </p:sp>
    </p:spTree>
    <p:extLst>
      <p:ext uri="{BB962C8B-B14F-4D97-AF65-F5344CB8AC3E}">
        <p14:creationId xmlns:p14="http://schemas.microsoft.com/office/powerpoint/2010/main" val="3551183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40</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  </a:t>
            </a:r>
          </a:p>
        </p:txBody>
      </p:sp>
    </p:spTree>
    <p:extLst>
      <p:ext uri="{BB962C8B-B14F-4D97-AF65-F5344CB8AC3E}">
        <p14:creationId xmlns:p14="http://schemas.microsoft.com/office/powerpoint/2010/main" val="1349871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41</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  </a:t>
            </a:r>
          </a:p>
        </p:txBody>
      </p:sp>
    </p:spTree>
    <p:extLst>
      <p:ext uri="{BB962C8B-B14F-4D97-AF65-F5344CB8AC3E}">
        <p14:creationId xmlns:p14="http://schemas.microsoft.com/office/powerpoint/2010/main" val="3807335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42</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a:t>
            </a:r>
          </a:p>
          <a:p>
            <a:endParaRPr lang="en-US"/>
          </a:p>
          <a:p>
            <a:r>
              <a:rPr lang="en-US"/>
              <a:t>Remember, masthead light = under power for a sailboat  </a:t>
            </a:r>
          </a:p>
        </p:txBody>
      </p:sp>
    </p:spTree>
    <p:extLst>
      <p:ext uri="{BB962C8B-B14F-4D97-AF65-F5344CB8AC3E}">
        <p14:creationId xmlns:p14="http://schemas.microsoft.com/office/powerpoint/2010/main" val="3874661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43</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a:t>
            </a:r>
          </a:p>
          <a:p>
            <a:endParaRPr lang="en-US"/>
          </a:p>
          <a:p>
            <a:r>
              <a:rPr lang="en-US"/>
              <a:t>Applies to sailboats and vessels under oars less than 23’  </a:t>
            </a:r>
          </a:p>
        </p:txBody>
      </p:sp>
    </p:spTree>
    <p:extLst>
      <p:ext uri="{BB962C8B-B14F-4D97-AF65-F5344CB8AC3E}">
        <p14:creationId xmlns:p14="http://schemas.microsoft.com/office/powerpoint/2010/main" val="1508409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44</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requirements? </a:t>
            </a:r>
          </a:p>
          <a:p>
            <a:r>
              <a:rPr lang="en-US"/>
              <a:t>Underway= not at anchor, not aground, or not tied to a dock or pier</a:t>
            </a:r>
          </a:p>
          <a:p>
            <a:r>
              <a:rPr lang="en-US"/>
              <a:t>Not underway – 360 degree, all around white light. Make sure the running/side lights are not on. </a:t>
            </a:r>
          </a:p>
        </p:txBody>
      </p:sp>
    </p:spTree>
    <p:extLst>
      <p:ext uri="{BB962C8B-B14F-4D97-AF65-F5344CB8AC3E}">
        <p14:creationId xmlns:p14="http://schemas.microsoft.com/office/powerpoint/2010/main" val="3473948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3" name="Notes Placeholder 2"/>
          <p:cNvSpPr>
            <a:spLocks noGrp="1"/>
          </p:cNvSpPr>
          <p:nvPr>
            <p:ph type="body" idx="1"/>
          </p:nvPr>
        </p:nvSpPr>
        <p:spPr bwMode="auto">
          <a:xfrm>
            <a:off x="723900" y="4387850"/>
            <a:ext cx="5546725" cy="4154487"/>
          </a:xfrm>
          <a:noFill/>
        </p:spPr>
        <p:txBody>
          <a:bodyPr wrap="square" numCol="1" anchor="t" anchorCtr="0" compatLnSpc="1">
            <a:prstTxWarp prst="textNoShape">
              <a:avLst/>
            </a:prstTxWarp>
          </a:bodyPr>
          <a:lstStyle/>
          <a:p>
            <a:pPr eaLnBrk="1" hangingPunct="1">
              <a:buFontTx/>
              <a:buChar char="•"/>
              <a:defRPr/>
            </a:pPr>
            <a:r>
              <a:rPr lang="en-US"/>
              <a:t>A </a:t>
            </a:r>
            <a:r>
              <a:rPr lang="en-US" b="1"/>
              <a:t>Visual Distress Signal</a:t>
            </a:r>
            <a:r>
              <a:rPr lang="en-US"/>
              <a:t> (VDS) is any device you can use to help others locate your </a:t>
            </a:r>
            <a:r>
              <a:rPr lang="en-US" b="1"/>
              <a:t>boat</a:t>
            </a:r>
            <a:r>
              <a:rPr lang="en-US"/>
              <a:t> quickly in the case of an emergency. </a:t>
            </a:r>
            <a:r>
              <a:rPr lang="en-US" b="1"/>
              <a:t>Visual distress signals</a:t>
            </a:r>
            <a:r>
              <a:rPr lang="en-US"/>
              <a:t> include day </a:t>
            </a:r>
            <a:r>
              <a:rPr lang="en-US" b="1"/>
              <a:t>signals</a:t>
            </a:r>
            <a:r>
              <a:rPr lang="en-US"/>
              <a:t> that are visible in sunlight, night </a:t>
            </a:r>
            <a:r>
              <a:rPr lang="en-US" b="1"/>
              <a:t>signals</a:t>
            </a:r>
            <a:r>
              <a:rPr lang="en-US"/>
              <a:t> that are visible in the dark, and anytime </a:t>
            </a:r>
            <a:r>
              <a:rPr lang="en-US" b="1"/>
              <a:t>signals</a:t>
            </a:r>
            <a:r>
              <a:rPr lang="en-US"/>
              <a:t> that can be used both day and night.</a:t>
            </a:r>
          </a:p>
          <a:p>
            <a:pPr eaLnBrk="1" hangingPunct="1">
              <a:buFontTx/>
              <a:buChar char="•"/>
              <a:defRPr/>
            </a:pPr>
            <a:endParaRPr lang="en-US"/>
          </a:p>
          <a:p>
            <a:pPr eaLnBrk="1" hangingPunct="1">
              <a:buFontTx/>
              <a:buChar char="•"/>
              <a:defRPr/>
            </a:pPr>
            <a:r>
              <a:rPr lang="en-US"/>
              <a:t>Pyrotechnic: 3 good for night and day</a:t>
            </a:r>
          </a:p>
          <a:p>
            <a:pPr eaLnBrk="1" hangingPunct="1">
              <a:buFontTx/>
              <a:buChar char="•"/>
              <a:defRPr/>
            </a:pPr>
            <a:r>
              <a:rPr lang="en-US"/>
              <a:t> Non-pyro: electric SOS light and 3 day (smoke)</a:t>
            </a:r>
          </a:p>
          <a:p>
            <a:pPr eaLnBrk="1" hangingPunct="1">
              <a:buFontTx/>
              <a:buChar char="•"/>
              <a:defRPr/>
            </a:pPr>
            <a:r>
              <a:rPr lang="en-US"/>
              <a:t> All boats on coastal waters or operating at night</a:t>
            </a:r>
          </a:p>
          <a:p>
            <a:pPr eaLnBrk="1" hangingPunct="1">
              <a:buFontTx/>
              <a:buChar char="•"/>
              <a:defRPr/>
            </a:pPr>
            <a:r>
              <a:rPr lang="en-US"/>
              <a:t>Flares must be under 42 months of age (measured from date of manufacture)</a:t>
            </a:r>
          </a:p>
          <a:p>
            <a:pPr eaLnBrk="1" hangingPunct="1">
              <a:buFontTx/>
              <a:buChar char="•"/>
              <a:defRPr/>
            </a:pPr>
            <a:endParaRPr lang="en-US"/>
          </a:p>
          <a:p>
            <a:endParaRPr lang="en-US"/>
          </a:p>
        </p:txBody>
      </p:sp>
      <p:sp>
        <p:nvSpPr>
          <p:cNvPr id="481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F1118-0939-425F-9F60-762E6F4D2E28}" type="slidenum">
              <a:rPr lang="en-US" smtClean="0"/>
              <a:pPr/>
              <a:t>45</a:t>
            </a:fld>
            <a:endParaRPr lang="en-US"/>
          </a:p>
        </p:txBody>
      </p:sp>
    </p:spTree>
    <p:extLst>
      <p:ext uri="{BB962C8B-B14F-4D97-AF65-F5344CB8AC3E}">
        <p14:creationId xmlns:p14="http://schemas.microsoft.com/office/powerpoint/2010/main" val="2684885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4468EE-16A6-4152-9A2F-215D3723D4B8}" type="slidenum">
              <a:rPr lang="en-US" smtClean="0"/>
              <a:pPr/>
              <a:t>46</a:t>
            </a:fld>
            <a:endParaRPr lang="en-US"/>
          </a:p>
        </p:txBody>
      </p:sp>
      <p:sp>
        <p:nvSpPr>
          <p:cNvPr id="482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23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The Regulations</a:t>
            </a:r>
          </a:p>
          <a:p>
            <a:r>
              <a:rPr lang="en-US"/>
              <a:t>The requirement to carry visual distress signals requires all boats when used on coastal waters, which includes the Great Lakes, the territorial seas and those waters directly connected to the Great Lakes and the territorial seas, up to a point where the waters are less than two miles wide, and boats owned in the United States when operating on the high seas to be equipped with visual distress signals.</a:t>
            </a:r>
          </a:p>
          <a:p>
            <a:r>
              <a:rPr lang="en-US"/>
              <a:t>The only exceptions are during daytime (sunrise to sunset) for:</a:t>
            </a:r>
          </a:p>
          <a:p>
            <a:r>
              <a:rPr lang="en-US"/>
              <a:t>Recreational boats less than 16 feet in length</a:t>
            </a:r>
          </a:p>
          <a:p>
            <a:r>
              <a:rPr lang="en-US"/>
              <a:t>Boats participating in organized events such as races, regattas or marine parades</a:t>
            </a:r>
          </a:p>
          <a:p>
            <a:r>
              <a:rPr lang="en-US"/>
              <a:t>Open sailboats not equipped with propulsion machinery and less than 26 feet in length</a:t>
            </a:r>
          </a:p>
          <a:p>
            <a:r>
              <a:rPr lang="en-US"/>
              <a:t>Manually propelled boats</a:t>
            </a:r>
          </a:p>
          <a:p>
            <a:r>
              <a:rPr lang="en-US" b="1"/>
              <a:t>These boats only need to carry night signals when used on these waters at night.</a:t>
            </a:r>
          </a:p>
          <a:p>
            <a:endParaRPr lang="en-US"/>
          </a:p>
        </p:txBody>
      </p:sp>
    </p:spTree>
    <p:extLst>
      <p:ext uri="{BB962C8B-B14F-4D97-AF65-F5344CB8AC3E}">
        <p14:creationId xmlns:p14="http://schemas.microsoft.com/office/powerpoint/2010/main" val="2407213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47</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a:t>What are your state’s requirements? </a:t>
            </a:r>
          </a:p>
          <a:p>
            <a:endParaRPr lang="en-US" sz="800"/>
          </a:p>
          <a:p>
            <a:r>
              <a:rPr lang="en-US"/>
              <a:t>While the arm signal is not USCG approved, use it if you have no other VDS aboard</a:t>
            </a:r>
          </a:p>
          <a:p>
            <a:endParaRPr lang="en-US" sz="500"/>
          </a:p>
          <a:p>
            <a:r>
              <a:rPr lang="en-US" b="1"/>
              <a:t>USCG Approved Pyrotechnic Visual Distress Signals and Associated Devices include:</a:t>
            </a:r>
            <a:endParaRPr lang="en-US"/>
          </a:p>
          <a:p>
            <a:r>
              <a:rPr lang="en-US"/>
              <a:t>Pyrotechnic red flares, hand held or aerial</a:t>
            </a:r>
          </a:p>
          <a:p>
            <a:r>
              <a:rPr lang="en-US"/>
              <a:t>Pyrotechnic orange smoke, hand held or floating</a:t>
            </a:r>
          </a:p>
          <a:p>
            <a:r>
              <a:rPr lang="en-US"/>
              <a:t>Launchers for aerial red meteors or parachute flares</a:t>
            </a:r>
          </a:p>
          <a:p>
            <a:endParaRPr lang="en-US" sz="800"/>
          </a:p>
          <a:p>
            <a:r>
              <a:rPr lang="en-US" b="1"/>
              <a:t>Non-pyrotechnic Visual Distress Signaling Devices</a:t>
            </a:r>
          </a:p>
          <a:p>
            <a:r>
              <a:rPr lang="en-US"/>
              <a:t>Must carry the manufacturer's certification that they meet Coast Guard requirements. They must be in serviceable condition and stowed to be readily accessible. This group includes:</a:t>
            </a:r>
          </a:p>
          <a:p>
            <a:r>
              <a:rPr lang="en-US"/>
              <a:t>Orange distress flag</a:t>
            </a:r>
          </a:p>
          <a:p>
            <a:r>
              <a:rPr lang="en-US"/>
              <a:t>Electric distress light</a:t>
            </a:r>
          </a:p>
          <a:p>
            <a:endParaRPr lang="en-US" b="1"/>
          </a:p>
          <a:p>
            <a:r>
              <a:rPr lang="en-US" b="1"/>
              <a:t>SOS Distress Light</a:t>
            </a:r>
          </a:p>
          <a:p>
            <a:r>
              <a:rPr lang="en-US"/>
              <a:t>The SOS Distress Light is an LED Visual Distress Signal Device that meets U.S. Coast Guard requirements to completely replace traditional pyrotechnic flares. Unlike traditional flares, this electronic flare never expires, which solves the challenge of flare disposal. The LED light flashes up to 60 hours, unlike traditional flares that last minutes or less. It flashes only the SOS sequence, per USCG requirements, and is visible up to 10 nautical miles.</a:t>
            </a:r>
          </a:p>
          <a:p>
            <a:endParaRPr lang="en-US"/>
          </a:p>
          <a:p>
            <a:endParaRPr lang="en-US"/>
          </a:p>
          <a:p>
            <a:r>
              <a:rPr lang="en-US"/>
              <a:t> </a:t>
            </a:r>
          </a:p>
        </p:txBody>
      </p:sp>
    </p:spTree>
    <p:extLst>
      <p:ext uri="{BB962C8B-B14F-4D97-AF65-F5344CB8AC3E}">
        <p14:creationId xmlns:p14="http://schemas.microsoft.com/office/powerpoint/2010/main" val="3660380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p:spPr>
      </p:sp>
      <p:sp>
        <p:nvSpPr>
          <p:cNvPr id="484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Pyrotechnics must be USCG approved</a:t>
            </a:r>
          </a:p>
          <a:p>
            <a:pPr eaLnBrk="1" hangingPunct="1"/>
            <a:r>
              <a:rPr lang="en-US" altLang="en-US"/>
              <a:t>Day – Night</a:t>
            </a:r>
          </a:p>
          <a:p>
            <a:pPr eaLnBrk="1" hangingPunct="1"/>
            <a:r>
              <a:rPr lang="en-US" altLang="en-US"/>
              <a:t>Pyrotechnic – Non-pyrotechnic</a:t>
            </a:r>
          </a:p>
          <a:p>
            <a:pPr eaLnBrk="1" hangingPunct="1"/>
            <a:r>
              <a:rPr lang="en-US" altLang="en-US"/>
              <a:t>Coastal waters – Inland waters</a:t>
            </a:r>
          </a:p>
          <a:p>
            <a:pPr eaLnBrk="1" hangingPunct="1"/>
            <a:endParaRPr lang="en-US"/>
          </a:p>
          <a:p>
            <a:pPr eaLnBrk="1" hangingPunct="1"/>
            <a:r>
              <a:rPr lang="en-US"/>
              <a:t>Do not use 12 gauge type of VDS on inland lakes due to fire danger if they come down on shore. Sky blazer hand held flares meet all day and night requirements and are relatively inexpensive.</a:t>
            </a:r>
          </a:p>
          <a:p>
            <a:pPr eaLnBrk="1" hangingPunct="1"/>
            <a:r>
              <a:rPr lang="en-US"/>
              <a:t>Do not shoot them off until you see a potential rescuer.</a:t>
            </a:r>
          </a:p>
          <a:p>
            <a:pPr eaLnBrk="1" hangingPunct="1"/>
            <a:r>
              <a:rPr lang="en-US"/>
              <a:t>All VDS are only good for 42 months from the date of manufacture so pay attention to the expiration dates.</a:t>
            </a:r>
          </a:p>
          <a:p>
            <a:pPr eaLnBrk="1" hangingPunct="1"/>
            <a:endParaRPr lang="en-US" b="1"/>
          </a:p>
          <a:p>
            <a:pPr eaLnBrk="1" hangingPunct="1"/>
            <a:r>
              <a:rPr lang="en-US"/>
              <a:t>Pyrotechnic: 3 good for night and day</a:t>
            </a:r>
          </a:p>
          <a:p>
            <a:pPr lvl="1" eaLnBrk="1" hangingPunct="1">
              <a:buFontTx/>
              <a:buChar char="•"/>
            </a:pPr>
            <a:r>
              <a:rPr lang="en-US"/>
              <a:t> Non-pyro: electric SOS light and 3 day (smoke)</a:t>
            </a:r>
          </a:p>
          <a:p>
            <a:pPr lvl="1" eaLnBrk="1" hangingPunct="1">
              <a:buFontTx/>
              <a:buChar char="•"/>
            </a:pPr>
            <a:r>
              <a:rPr lang="en-US"/>
              <a:t> All boats on coastal waters or operating at night</a:t>
            </a:r>
          </a:p>
        </p:txBody>
      </p:sp>
      <p:sp>
        <p:nvSpPr>
          <p:cNvPr id="484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2147F-1143-4316-8C2E-4CA1A9C6E4ED}" type="slidenum">
              <a:rPr lang="en-US" smtClean="0"/>
              <a:pPr/>
              <a:t>48</a:t>
            </a:fld>
            <a:endParaRPr lang="en-US"/>
          </a:p>
        </p:txBody>
      </p:sp>
    </p:spTree>
    <p:extLst>
      <p:ext uri="{BB962C8B-B14F-4D97-AF65-F5344CB8AC3E}">
        <p14:creationId xmlns:p14="http://schemas.microsoft.com/office/powerpoint/2010/main" val="4155335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a:t>Discuss whether or not you need to carry VDSs if boating on inland water less than 2 miles wide.</a:t>
            </a:r>
          </a:p>
          <a:p>
            <a:endParaRPr lang="en-US"/>
          </a:p>
          <a:p>
            <a:pPr eaLnBrk="1" hangingPunct="1">
              <a:lnSpc>
                <a:spcPct val="90000"/>
              </a:lnSpc>
            </a:pPr>
            <a:r>
              <a:rPr lang="en-US" altLang="en-US"/>
              <a:t>Daytime</a:t>
            </a:r>
          </a:p>
          <a:p>
            <a:pPr lvl="1" eaLnBrk="1" hangingPunct="1">
              <a:lnSpc>
                <a:spcPct val="90000"/>
              </a:lnSpc>
            </a:pPr>
            <a:r>
              <a:rPr lang="en-US" altLang="en-US"/>
              <a:t>Smoke</a:t>
            </a:r>
          </a:p>
          <a:p>
            <a:pPr lvl="1" eaLnBrk="1" hangingPunct="1">
              <a:lnSpc>
                <a:spcPct val="90000"/>
              </a:lnSpc>
            </a:pPr>
            <a:r>
              <a:rPr lang="en-US" altLang="en-US"/>
              <a:t>Dye/ribbon</a:t>
            </a:r>
          </a:p>
          <a:p>
            <a:pPr eaLnBrk="1" hangingPunct="1">
              <a:lnSpc>
                <a:spcPct val="90000"/>
              </a:lnSpc>
            </a:pPr>
            <a:r>
              <a:rPr lang="en-US" altLang="en-US"/>
              <a:t>Night time</a:t>
            </a:r>
          </a:p>
          <a:p>
            <a:pPr lvl="1" eaLnBrk="1" hangingPunct="1">
              <a:lnSpc>
                <a:spcPct val="90000"/>
              </a:lnSpc>
            </a:pPr>
            <a:r>
              <a:rPr lang="en-US" altLang="en-US"/>
              <a:t>Hand held flares</a:t>
            </a:r>
          </a:p>
          <a:p>
            <a:pPr lvl="1" eaLnBrk="1" hangingPunct="1">
              <a:lnSpc>
                <a:spcPct val="90000"/>
              </a:lnSpc>
            </a:pPr>
            <a:r>
              <a:rPr lang="en-US" altLang="en-US"/>
              <a:t>Aerial flares</a:t>
            </a:r>
          </a:p>
          <a:p>
            <a:pPr eaLnBrk="1" hangingPunct="1">
              <a:lnSpc>
                <a:spcPct val="90000"/>
              </a:lnSpc>
            </a:pPr>
            <a:r>
              <a:rPr lang="en-US" altLang="en-US"/>
              <a:t>Remember</a:t>
            </a:r>
          </a:p>
          <a:p>
            <a:pPr lvl="1">
              <a:lnSpc>
                <a:spcPct val="90000"/>
              </a:lnSpc>
            </a:pPr>
            <a:r>
              <a:rPr lang="en-US" altLang="en-US"/>
              <a:t>Keep dry</a:t>
            </a:r>
          </a:p>
          <a:p>
            <a:pPr lvl="1">
              <a:lnSpc>
                <a:spcPct val="90000"/>
              </a:lnSpc>
            </a:pPr>
            <a:r>
              <a:rPr lang="en-US" altLang="en-US"/>
              <a:t>May not work if wet</a:t>
            </a:r>
          </a:p>
          <a:p>
            <a:pPr lvl="1">
              <a:lnSpc>
                <a:spcPct val="90000"/>
              </a:lnSpc>
            </a:pPr>
            <a:r>
              <a:rPr lang="en-US" altLang="en-US"/>
              <a:t>Short burn time</a:t>
            </a:r>
          </a:p>
          <a:p>
            <a:pPr lvl="1">
              <a:lnSpc>
                <a:spcPct val="90000"/>
              </a:lnSpc>
            </a:pPr>
            <a:r>
              <a:rPr lang="en-US" altLang="en-US"/>
              <a:t>Use only when they might be seen</a:t>
            </a:r>
          </a:p>
          <a:p>
            <a:endParaRPr lang="en-US"/>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B9C7C-ED54-468F-BE08-60CB959AAE60}" type="slidenum">
              <a:rPr lang="en-US" smtClean="0"/>
              <a:pPr/>
              <a:t>49</a:t>
            </a:fld>
            <a:endParaRPr lang="en-US"/>
          </a:p>
        </p:txBody>
      </p:sp>
    </p:spTree>
    <p:extLst>
      <p:ext uri="{BB962C8B-B14F-4D97-AF65-F5344CB8AC3E}">
        <p14:creationId xmlns:p14="http://schemas.microsoft.com/office/powerpoint/2010/main" val="111780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7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99243-702A-47F3-AEB1-49806780F21B}" type="slidenum">
              <a:rPr lang="en-US" smtClean="0"/>
              <a:pPr/>
              <a:t>5</a:t>
            </a:fld>
            <a:endParaRPr lang="en-US"/>
          </a:p>
        </p:txBody>
      </p:sp>
    </p:spTree>
    <p:extLst>
      <p:ext uri="{BB962C8B-B14F-4D97-AF65-F5344CB8AC3E}">
        <p14:creationId xmlns:p14="http://schemas.microsoft.com/office/powerpoint/2010/main" val="3857986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a:t>Discuss new electronic flares and advantages over traditional flares.</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s-US" sz="1200"/>
              <a:t>Aprobado para noche solamente. Necesita una señal de socorro de día típicamente la bandera naranja.</a:t>
            </a:r>
          </a:p>
          <a:p>
            <a:endParaRPr lang="en-US"/>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B9C7C-ED54-468F-BE08-60CB959AAE60}" type="slidenum">
              <a:rPr lang="en-US" smtClean="0"/>
              <a:pPr/>
              <a:t>50</a:t>
            </a:fld>
            <a:endParaRPr lang="en-US"/>
          </a:p>
        </p:txBody>
      </p:sp>
    </p:spTree>
    <p:extLst>
      <p:ext uri="{BB962C8B-B14F-4D97-AF65-F5344CB8AC3E}">
        <p14:creationId xmlns:p14="http://schemas.microsoft.com/office/powerpoint/2010/main" val="3622099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p:spPr>
      </p:sp>
      <p:sp>
        <p:nvSpPr>
          <p:cNvPr id="486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All vessels must have a way to make sound signals</a:t>
            </a:r>
          </a:p>
          <a:p>
            <a:endParaRPr lang="en-US"/>
          </a:p>
        </p:txBody>
      </p:sp>
      <p:sp>
        <p:nvSpPr>
          <p:cNvPr id="486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04E6A8-BFF5-4244-9380-2A4239E419F3}" type="slidenum">
              <a:rPr lang="en-US" smtClean="0"/>
              <a:pPr/>
              <a:t>51</a:t>
            </a:fld>
            <a:endParaRPr lang="en-US"/>
          </a:p>
        </p:txBody>
      </p:sp>
    </p:spTree>
    <p:extLst>
      <p:ext uri="{BB962C8B-B14F-4D97-AF65-F5344CB8AC3E}">
        <p14:creationId xmlns:p14="http://schemas.microsoft.com/office/powerpoint/2010/main" val="2142044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Whistle or horn must be audible ½ mile</a:t>
            </a:r>
          </a:p>
          <a:p>
            <a:pPr eaLnBrk="1" hangingPunct="1"/>
            <a:endParaRPr lang="en-US" altLang="en-US"/>
          </a:p>
          <a:p>
            <a:pPr eaLnBrk="1" hangingPunct="1"/>
            <a:r>
              <a:rPr lang="en-US" altLang="en-US"/>
              <a:t>Installed power horns</a:t>
            </a:r>
          </a:p>
          <a:p>
            <a:pPr eaLnBrk="1" hangingPunct="1"/>
            <a:r>
              <a:rPr lang="en-US" altLang="en-US"/>
              <a:t>Portable air horns</a:t>
            </a:r>
          </a:p>
          <a:p>
            <a:pPr eaLnBrk="1" hangingPunct="1"/>
            <a:r>
              <a:rPr lang="en-US" altLang="en-US"/>
              <a:t>Whistle</a:t>
            </a:r>
          </a:p>
          <a:p>
            <a:pPr eaLnBrk="1" hangingPunct="1"/>
            <a:r>
              <a:rPr lang="en-US" altLang="en-US"/>
              <a:t>Hailer</a:t>
            </a:r>
          </a:p>
          <a:p>
            <a:pPr eaLnBrk="1" hangingPunct="1"/>
            <a:r>
              <a:rPr lang="en-US" altLang="en-US"/>
              <a:t>Bell</a:t>
            </a:r>
          </a:p>
          <a:p>
            <a:pPr lvl="1" eaLnBrk="1" hangingPunct="1"/>
            <a:r>
              <a:rPr lang="en-US" altLang="en-US"/>
              <a:t>Vessels over 65.6 feet</a:t>
            </a:r>
          </a:p>
          <a:p>
            <a:pPr lvl="1" eaLnBrk="1" hangingPunct="1"/>
            <a:r>
              <a:rPr lang="en-US" altLang="en-US"/>
              <a:t>Inland rules only</a:t>
            </a:r>
          </a:p>
          <a:p>
            <a:endParaRPr lang="en-US"/>
          </a:p>
        </p:txBody>
      </p:sp>
      <p:sp>
        <p:nvSpPr>
          <p:cNvPr id="487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A0DAD-BA2F-466B-B3AF-45A265474A02}" type="slidenum">
              <a:rPr lang="en-US" smtClean="0"/>
              <a:pPr/>
              <a:t>52</a:t>
            </a:fld>
            <a:endParaRPr lang="en-US"/>
          </a:p>
        </p:txBody>
      </p:sp>
    </p:spTree>
    <p:extLst>
      <p:ext uri="{BB962C8B-B14F-4D97-AF65-F5344CB8AC3E}">
        <p14:creationId xmlns:p14="http://schemas.microsoft.com/office/powerpoint/2010/main" val="25624090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p:spPr>
      </p:sp>
      <p:sp>
        <p:nvSpPr>
          <p:cNvPr id="488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88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2BF60C-FBDC-4766-9092-C4C9BA29AC65}" type="slidenum">
              <a:rPr lang="en-US" smtClean="0"/>
              <a:pPr/>
              <a:t>53</a:t>
            </a:fld>
            <a:endParaRPr lang="en-US"/>
          </a:p>
        </p:txBody>
      </p:sp>
    </p:spTree>
    <p:extLst>
      <p:ext uri="{BB962C8B-B14F-4D97-AF65-F5344CB8AC3E}">
        <p14:creationId xmlns:p14="http://schemas.microsoft.com/office/powerpoint/2010/main" val="4102847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any state requirements</a:t>
            </a:r>
            <a:r>
              <a:rPr lang="en-US" baseline="0"/>
              <a:t> here.</a:t>
            </a:r>
          </a:p>
          <a:p>
            <a:endParaRPr lang="en-US"/>
          </a:p>
          <a:p>
            <a:r>
              <a:rPr lang="en-US"/>
              <a:t>All vessels are </a:t>
            </a:r>
            <a:r>
              <a:rPr lang="en-US" b="1"/>
              <a:t>required</a:t>
            </a:r>
            <a:r>
              <a:rPr lang="en-US"/>
              <a:t> to carry an efficient </a:t>
            </a:r>
            <a:r>
              <a:rPr lang="en-US" b="1"/>
              <a:t>sound</a:t>
            </a:r>
            <a:r>
              <a:rPr lang="en-US"/>
              <a:t>-</a:t>
            </a:r>
            <a:r>
              <a:rPr lang="en-US" b="1"/>
              <a:t>producing device</a:t>
            </a:r>
            <a:r>
              <a:rPr lang="en-US"/>
              <a:t>, such as a whistle or horn, that is audible for at least one-half mile.</a:t>
            </a:r>
          </a:p>
          <a:p>
            <a:r>
              <a:rPr lang="en-US"/>
              <a:t>The </a:t>
            </a:r>
            <a:r>
              <a:rPr lang="en-US" b="1"/>
              <a:t>sound</a:t>
            </a:r>
            <a:r>
              <a:rPr lang="en-US"/>
              <a:t>-</a:t>
            </a:r>
            <a:r>
              <a:rPr lang="en-US" b="1"/>
              <a:t>producing device</a:t>
            </a:r>
            <a:r>
              <a:rPr lang="en-US"/>
              <a:t> may be a whistle, horn, or bell that is audible for one-half mile. The </a:t>
            </a:r>
            <a:r>
              <a:rPr lang="en-US" b="1"/>
              <a:t>device must</a:t>
            </a:r>
            <a:r>
              <a:rPr lang="en-US"/>
              <a:t> be readily accessible to the operator of the boat or the passengers.</a:t>
            </a:r>
          </a:p>
          <a:p>
            <a:endParaRPr lang="en-US"/>
          </a:p>
          <a:p>
            <a:r>
              <a:rPr lang="en-US"/>
              <a:t>Needed for maneuvering signals, reduced visibility, danger signal</a:t>
            </a:r>
          </a:p>
        </p:txBody>
      </p:sp>
      <p:sp>
        <p:nvSpPr>
          <p:cNvPr id="489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72582D-8EA5-4483-B78F-13B79EF37471}" type="slidenum">
              <a:rPr lang="en-US" smtClean="0"/>
              <a:pPr/>
              <a:t>54</a:t>
            </a:fld>
            <a:endParaRPr lang="en-US"/>
          </a:p>
        </p:txBody>
      </p:sp>
    </p:spTree>
    <p:extLst>
      <p:ext uri="{BB962C8B-B14F-4D97-AF65-F5344CB8AC3E}">
        <p14:creationId xmlns:p14="http://schemas.microsoft.com/office/powerpoint/2010/main" val="2065230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bwMode="auto">
          <a:noFill/>
          <a:ln>
            <a:solidFill>
              <a:srgbClr val="000000"/>
            </a:solidFill>
            <a:miter lim="800000"/>
            <a:headEnd/>
            <a:tailEnd/>
          </a:ln>
        </p:spPr>
      </p:sp>
      <p:sp>
        <p:nvSpPr>
          <p:cNvPr id="490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your state’s restrictions</a:t>
            </a:r>
            <a:r>
              <a:rPr lang="en-US" baseline="0"/>
              <a:t> and laws regarding boating near diver flags.  How far away must you stay from a diver down flag?</a:t>
            </a:r>
          </a:p>
          <a:p>
            <a:endParaRPr lang="en-US"/>
          </a:p>
          <a:p>
            <a:pPr eaLnBrk="1" hangingPunct="1">
              <a:buFontTx/>
              <a:buChar char="•"/>
            </a:pPr>
            <a:r>
              <a:rPr lang="en-US" altLang="en-US">
                <a:latin typeface="Arial" panose="020B0604020202020204" pitchFamily="34" charset="0"/>
                <a:ea typeface="ＭＳ Ｐゴシック" panose="020B0600070205080204" pitchFamily="34" charset="-128"/>
              </a:rPr>
              <a:t>International Rules- rigid </a:t>
            </a:r>
            <a:r>
              <a:rPr lang="ja-JP" altLang="en-US">
                <a:latin typeface="Arial" panose="020B0604020202020204" pitchFamily="34" charset="0"/>
              </a:rPr>
              <a:t>“</a:t>
            </a:r>
            <a:r>
              <a:rPr lang="en-US" altLang="ja-JP">
                <a:latin typeface="Arial" panose="020B0604020202020204" pitchFamily="34" charset="0"/>
              </a:rPr>
              <a:t>Alpha</a:t>
            </a:r>
            <a:r>
              <a:rPr lang="ja-JP" altLang="en-US">
                <a:latin typeface="Arial" panose="020B0604020202020204" pitchFamily="34" charset="0"/>
              </a:rPr>
              <a:t>”</a:t>
            </a:r>
            <a:r>
              <a:rPr lang="en-US" altLang="ja-JP">
                <a:latin typeface="Arial" panose="020B0604020202020204" pitchFamily="34" charset="0"/>
              </a:rPr>
              <a:t> flag</a:t>
            </a:r>
          </a:p>
          <a:p>
            <a:pPr eaLnBrk="1" hangingPunct="1">
              <a:buFontTx/>
              <a:buChar char="•"/>
            </a:pPr>
            <a:r>
              <a:rPr lang="en-US" altLang="en-US">
                <a:latin typeface="Arial" panose="020B0604020202020204" pitchFamily="34" charset="0"/>
                <a:ea typeface="ＭＳ Ｐゴシック" panose="020B0600070205080204" pitchFamily="34" charset="-128"/>
              </a:rPr>
              <a:t> State or local may require red/white diagonal</a:t>
            </a:r>
          </a:p>
          <a:p>
            <a:pPr eaLnBrk="1" hangingPunct="1">
              <a:buFontTx/>
              <a:buChar char="•"/>
            </a:pPr>
            <a:r>
              <a:rPr lang="en-US" altLang="en-US">
                <a:latin typeface="Arial" panose="020B0604020202020204" pitchFamily="34" charset="0"/>
                <a:ea typeface="ＭＳ Ｐゴシック" panose="020B0600070205080204" pitchFamily="34" charset="-128"/>
              </a:rPr>
              <a:t> Avoid areas with boating traffic</a:t>
            </a:r>
          </a:p>
          <a:p>
            <a:pPr eaLnBrk="1" hangingPunct="1">
              <a:buFontTx/>
              <a:buChar char="•"/>
            </a:pPr>
            <a:r>
              <a:rPr lang="en-US" altLang="en-US">
                <a:latin typeface="Arial" panose="020B0604020202020204" pitchFamily="34" charset="0"/>
                <a:ea typeface="ＭＳ Ｐゴシック" panose="020B0600070205080204" pitchFamily="34" charset="-128"/>
              </a:rPr>
              <a:t> Avoid narrow waterways</a:t>
            </a:r>
          </a:p>
          <a:p>
            <a:pPr eaLnBrk="1" hangingPunct="1">
              <a:buFontTx/>
              <a:buChar char="•"/>
            </a:pPr>
            <a:r>
              <a:rPr lang="en-US"/>
              <a:t>A diver down </a:t>
            </a:r>
            <a:r>
              <a:rPr lang="en-US" b="1"/>
              <a:t>flag</a:t>
            </a:r>
            <a:r>
              <a:rPr lang="en-US"/>
              <a:t>, or scuba </a:t>
            </a:r>
            <a:r>
              <a:rPr lang="en-US" b="1"/>
              <a:t>flag</a:t>
            </a:r>
            <a:r>
              <a:rPr lang="en-US"/>
              <a:t>, is a </a:t>
            </a:r>
            <a:r>
              <a:rPr lang="en-US" b="1"/>
              <a:t>flag</a:t>
            </a:r>
            <a:r>
              <a:rPr lang="en-US"/>
              <a:t> used on the water to indicate that there is a diver below. ... Internationally, the code </a:t>
            </a:r>
            <a:r>
              <a:rPr lang="en-US" b="1"/>
              <a:t>flag</a:t>
            </a:r>
            <a:r>
              <a:rPr lang="en-US"/>
              <a:t> alfa/</a:t>
            </a:r>
            <a:r>
              <a:rPr lang="en-US" b="1"/>
              <a:t>alpha</a:t>
            </a:r>
            <a:r>
              <a:rPr lang="en-US"/>
              <a:t>, which is white and blue, is used to signal that the vessel has a diver down and other vessels should keep well clear at slow speed.</a:t>
            </a:r>
          </a:p>
          <a:p>
            <a:pPr eaLnBrk="1" hangingPunct="1">
              <a:buFontTx/>
              <a:buChar char="•"/>
            </a:pPr>
            <a:r>
              <a:rPr lang="en-US" b="1"/>
              <a:t>Two types</a:t>
            </a:r>
            <a:r>
              <a:rPr lang="en-US"/>
              <a:t> of </a:t>
            </a:r>
            <a:r>
              <a:rPr lang="en-US" b="1"/>
              <a:t>flags</a:t>
            </a:r>
            <a:r>
              <a:rPr lang="en-US"/>
              <a:t> are used to indicate </a:t>
            </a:r>
            <a:r>
              <a:rPr lang="en-US" b="1"/>
              <a:t>diving</a:t>
            </a:r>
            <a:r>
              <a:rPr lang="en-US"/>
              <a:t> activity. A rectangular red </a:t>
            </a:r>
            <a:r>
              <a:rPr lang="en-US" b="1"/>
              <a:t>flag</a:t>
            </a:r>
            <a:r>
              <a:rPr lang="en-US"/>
              <a:t>, at least 12 inches x 16 inches, with a </a:t>
            </a:r>
            <a:r>
              <a:rPr lang="en-US" b="1"/>
              <a:t>two</a:t>
            </a:r>
            <a:r>
              <a:rPr lang="en-US"/>
              <a:t>-inch, white diagonal stripe if on state waters. A blue and white International Code </a:t>
            </a:r>
            <a:r>
              <a:rPr lang="en-US" b="1"/>
              <a:t>Flag</a:t>
            </a:r>
            <a:r>
              <a:rPr lang="en-US"/>
              <a:t> A (or Alfa </a:t>
            </a:r>
            <a:r>
              <a:rPr lang="en-US" b="1"/>
              <a:t>flag</a:t>
            </a:r>
            <a:r>
              <a:rPr lang="en-US"/>
              <a:t>) if on federally controlled or international waters.</a:t>
            </a:r>
            <a:endParaRPr lang="en-US" altLang="en-US">
              <a:latin typeface="Arial" panose="020B0604020202020204" pitchFamily="34" charset="0"/>
              <a:ea typeface="ＭＳ Ｐゴシック" panose="020B0600070205080204" pitchFamily="34" charset="-128"/>
            </a:endParaRPr>
          </a:p>
          <a:p>
            <a:r>
              <a:rPr lang="en-US"/>
              <a:t>Local laws regulate how close </a:t>
            </a:r>
            <a:r>
              <a:rPr lang="en-US" b="1"/>
              <a:t>you</a:t>
            </a:r>
            <a:r>
              <a:rPr lang="en-US"/>
              <a:t> have to stay to your </a:t>
            </a:r>
            <a:r>
              <a:rPr lang="en-US" b="1"/>
              <a:t>flag</a:t>
            </a:r>
            <a:r>
              <a:rPr lang="en-US"/>
              <a:t>. and </a:t>
            </a:r>
            <a:r>
              <a:rPr lang="en-US" b="1"/>
              <a:t>how far</a:t>
            </a:r>
            <a:r>
              <a:rPr lang="en-US"/>
              <a:t> boaters and skiers must stay- away. For areas where no laws stipulate these distances, the rule of thumb is for </a:t>
            </a:r>
            <a:r>
              <a:rPr lang="en-US" b="1"/>
              <a:t>you</a:t>
            </a:r>
            <a:r>
              <a:rPr lang="en-US"/>
              <a:t> to stay within 50 feet of your </a:t>
            </a:r>
            <a:r>
              <a:rPr lang="en-US" b="1"/>
              <a:t>flag</a:t>
            </a:r>
            <a:r>
              <a:rPr lang="en-US"/>
              <a:t> and for boats to stay at least 100 to 200 feet away.</a:t>
            </a:r>
          </a:p>
        </p:txBody>
      </p:sp>
      <p:sp>
        <p:nvSpPr>
          <p:cNvPr id="490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DC881-546D-4C03-A586-6E0FD62C000A}" type="slidenum">
              <a:rPr lang="en-US" smtClean="0"/>
              <a:pPr/>
              <a:t>55</a:t>
            </a:fld>
            <a:endParaRPr lang="en-US"/>
          </a:p>
        </p:txBody>
      </p:sp>
    </p:spTree>
    <p:extLst>
      <p:ext uri="{BB962C8B-B14F-4D97-AF65-F5344CB8AC3E}">
        <p14:creationId xmlns:p14="http://schemas.microsoft.com/office/powerpoint/2010/main" val="2192379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bwMode="auto">
          <a:noFill/>
          <a:ln>
            <a:solidFill>
              <a:srgbClr val="000000"/>
            </a:solidFill>
            <a:miter lim="800000"/>
            <a:headEnd/>
            <a:tailEnd/>
          </a:ln>
        </p:spPr>
      </p:sp>
      <p:sp>
        <p:nvSpPr>
          <p:cNvPr id="491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your state regulations in these areas.</a:t>
            </a:r>
          </a:p>
          <a:p>
            <a:r>
              <a:rPr lang="en-US"/>
              <a:t>Know your state’s requirements</a:t>
            </a:r>
          </a:p>
          <a:p>
            <a:endParaRPr lang="en-US" b="1"/>
          </a:p>
          <a:p>
            <a:r>
              <a:rPr lang="en-US" altLang="en-US" b="1" i="1">
                <a:latin typeface="Arial" panose="020B0604020202020204" pitchFamily="34" charset="0"/>
                <a:ea typeface="ＭＳ Ｐゴシック" panose="020B0600070205080204" pitchFamily="34" charset="-128"/>
              </a:rPr>
              <a:t>This is a good time to hand out your state</a:t>
            </a:r>
            <a:r>
              <a:rPr lang="ja-JP" altLang="en-US" b="1" i="1">
                <a:latin typeface="Arial" panose="020B0604020202020204" pitchFamily="34" charset="0"/>
              </a:rPr>
              <a:t>’</a:t>
            </a:r>
            <a:r>
              <a:rPr lang="en-US" altLang="ja-JP" b="1" i="1">
                <a:latin typeface="Arial" panose="020B0604020202020204" pitchFamily="34" charset="0"/>
              </a:rPr>
              <a:t>s boating law handbook and any local regulations that may apply.</a:t>
            </a:r>
          </a:p>
          <a:p>
            <a:endParaRPr lang="en-US" b="1"/>
          </a:p>
        </p:txBody>
      </p:sp>
      <p:sp>
        <p:nvSpPr>
          <p:cNvPr id="491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C0689C-9F0B-4671-82DE-06B5F0931555}" type="slidenum">
              <a:rPr lang="en-US" smtClean="0"/>
              <a:pPr/>
              <a:t>56</a:t>
            </a:fld>
            <a:endParaRPr lang="en-US"/>
          </a:p>
        </p:txBody>
      </p:sp>
    </p:spTree>
    <p:extLst>
      <p:ext uri="{BB962C8B-B14F-4D97-AF65-F5344CB8AC3E}">
        <p14:creationId xmlns:p14="http://schemas.microsoft.com/office/powerpoint/2010/main" val="1991937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bwMode="auto">
          <a:noFill/>
          <a:ln>
            <a:solidFill>
              <a:srgbClr val="000000"/>
            </a:solidFill>
            <a:miter lim="800000"/>
            <a:headEnd/>
            <a:tailEnd/>
          </a:ln>
        </p:spPr>
      </p:sp>
      <p:sp>
        <p:nvSpPr>
          <p:cNvPr id="492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your state’s regulations regarding PWC operations. </a:t>
            </a:r>
          </a:p>
          <a:p>
            <a:r>
              <a:rPr lang="en-US"/>
              <a:t>Are added certificates needed to operate a PWC? Age?</a:t>
            </a:r>
          </a:p>
          <a:p>
            <a:r>
              <a:rPr lang="en-US"/>
              <a:t>PFD Required – inflatables not allowed</a:t>
            </a:r>
          </a:p>
          <a:p>
            <a:r>
              <a:rPr lang="en-US"/>
              <a:t>Lanyard/kill switch required </a:t>
            </a:r>
          </a:p>
          <a:p>
            <a:r>
              <a:rPr lang="en-US"/>
              <a:t>No night operation</a:t>
            </a:r>
          </a:p>
          <a:p>
            <a:r>
              <a:rPr lang="en-US"/>
              <a:t>No wake jumping close to other vessels</a:t>
            </a:r>
          </a:p>
          <a:p>
            <a:r>
              <a:rPr lang="en-US"/>
              <a:t>Engine safety cut-out </a:t>
            </a:r>
            <a:r>
              <a:rPr lang="en-US" b="1"/>
              <a:t>switch</a:t>
            </a:r>
            <a:r>
              <a:rPr lang="en-US"/>
              <a:t> is a device used to stop the engine in the event of the helmsperson being thrown out of their seat. It consists of a length of cord or plastic wire connected to a </a:t>
            </a:r>
            <a:r>
              <a:rPr lang="en-US" b="1"/>
              <a:t>kill switch</a:t>
            </a:r>
            <a:r>
              <a:rPr lang="en-US"/>
              <a:t> on the ignition key of the PWC .Ignition cut-off device (</a:t>
            </a:r>
            <a:r>
              <a:rPr lang="en-US" b="1"/>
              <a:t>kill switch</a:t>
            </a:r>
            <a:r>
              <a:rPr lang="en-US"/>
              <a:t>) must be attached to the PWC operator at all times when the motor is in use. </a:t>
            </a:r>
            <a:r>
              <a:rPr lang="en-US" b="1"/>
              <a:t>Kill switches</a:t>
            </a:r>
            <a:r>
              <a:rPr lang="en-US"/>
              <a:t> must operate properly.</a:t>
            </a:r>
          </a:p>
        </p:txBody>
      </p:sp>
      <p:sp>
        <p:nvSpPr>
          <p:cNvPr id="492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97895B-7FDC-48BA-AB43-8A8A17F7F827}" type="slidenum">
              <a:rPr lang="en-US" smtClean="0"/>
              <a:pPr/>
              <a:t>57</a:t>
            </a:fld>
            <a:endParaRPr lang="en-US"/>
          </a:p>
        </p:txBody>
      </p:sp>
    </p:spTree>
    <p:extLst>
      <p:ext uri="{BB962C8B-B14F-4D97-AF65-F5344CB8AC3E}">
        <p14:creationId xmlns:p14="http://schemas.microsoft.com/office/powerpoint/2010/main" val="3216453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bwMode="auto">
          <a:noFill/>
          <a:ln>
            <a:solidFill>
              <a:srgbClr val="000000"/>
            </a:solidFill>
            <a:miter lim="800000"/>
            <a:headEnd/>
            <a:tailEnd/>
          </a:ln>
        </p:spPr>
      </p:sp>
      <p:sp>
        <p:nvSpPr>
          <p:cNvPr id="493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 regulations.</a:t>
            </a:r>
          </a:p>
        </p:txBody>
      </p:sp>
      <p:sp>
        <p:nvSpPr>
          <p:cNvPr id="493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FDCCE5-875E-4FDD-A265-BC49DC09CA1B}" type="slidenum">
              <a:rPr lang="en-US" smtClean="0"/>
              <a:pPr/>
              <a:t>58</a:t>
            </a:fld>
            <a:endParaRPr lang="en-US"/>
          </a:p>
        </p:txBody>
      </p:sp>
    </p:spTree>
    <p:extLst>
      <p:ext uri="{BB962C8B-B14F-4D97-AF65-F5344CB8AC3E}">
        <p14:creationId xmlns:p14="http://schemas.microsoft.com/office/powerpoint/2010/main" val="2258120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bwMode="auto">
          <a:noFill/>
          <a:ln>
            <a:solidFill>
              <a:srgbClr val="000000"/>
            </a:solidFill>
            <a:miter lim="800000"/>
            <a:headEnd/>
            <a:tailEnd/>
          </a:ln>
        </p:spPr>
      </p:sp>
      <p:sp>
        <p:nvSpPr>
          <p:cNvPr id="494595" name="Notes Placeholder 2"/>
          <p:cNvSpPr>
            <a:spLocks noGrp="1"/>
          </p:cNvSpPr>
          <p:nvPr>
            <p:ph type="body" idx="1"/>
          </p:nvPr>
        </p:nvSpPr>
        <p:spPr bwMode="auto">
          <a:xfrm>
            <a:off x="723900" y="4387850"/>
            <a:ext cx="5546725" cy="4154487"/>
          </a:xfrm>
          <a:noFill/>
        </p:spPr>
        <p:txBody>
          <a:bodyPr wrap="square" numCol="1" anchor="t" anchorCtr="0" compatLnSpc="1">
            <a:prstTxWarp prst="textNoShape">
              <a:avLst/>
            </a:prstTxWarp>
          </a:bodyPr>
          <a:lstStyle/>
          <a:p>
            <a:r>
              <a:rPr lang="en-US"/>
              <a:t>Discuss</a:t>
            </a:r>
            <a:r>
              <a:rPr lang="en-US" baseline="0"/>
              <a:t> your state’s regulations for towing.</a:t>
            </a:r>
          </a:p>
          <a:p>
            <a:endParaRPr lang="en-US"/>
          </a:p>
          <a:p>
            <a:r>
              <a:rPr lang="en-US"/>
              <a:t>PFD required for towed person</a:t>
            </a:r>
          </a:p>
          <a:p>
            <a:endParaRPr lang="en-US"/>
          </a:p>
          <a:p>
            <a:r>
              <a:rPr lang="en-US"/>
              <a:t>If towing from a PWC, it should be rated for at least three:</a:t>
            </a:r>
          </a:p>
          <a:p>
            <a:pPr marL="171450" indent="-171450">
              <a:buFont typeface="Arial" panose="020B0604020202020204" pitchFamily="34" charset="0"/>
              <a:buChar char="•"/>
            </a:pPr>
            <a:r>
              <a:rPr lang="en-US"/>
              <a:t>The operator</a:t>
            </a:r>
          </a:p>
          <a:p>
            <a:pPr marL="171450" indent="-171450">
              <a:buFont typeface="Arial" panose="020B0604020202020204" pitchFamily="34" charset="0"/>
              <a:buChar char="•"/>
            </a:pPr>
            <a:r>
              <a:rPr lang="en-US"/>
              <a:t>The observer</a:t>
            </a:r>
          </a:p>
          <a:p>
            <a:pPr marL="171450" indent="-171450">
              <a:buFont typeface="Arial" panose="020B0604020202020204" pitchFamily="34" charset="0"/>
              <a:buChar char="•"/>
            </a:pPr>
            <a:r>
              <a:rPr lang="en-US"/>
              <a:t>The </a:t>
            </a:r>
            <a:r>
              <a:rPr lang="en-US" err="1"/>
              <a:t>towee</a:t>
            </a:r>
            <a:r>
              <a:rPr lang="en-US"/>
              <a:t> for transport to and from the ski area</a:t>
            </a:r>
          </a:p>
        </p:txBody>
      </p:sp>
      <p:sp>
        <p:nvSpPr>
          <p:cNvPr id="494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508EFC-CE19-483C-AE9D-2547E80EB999}" type="slidenum">
              <a:rPr lang="en-US" smtClean="0"/>
              <a:pPr/>
              <a:t>59</a:t>
            </a:fld>
            <a:endParaRPr lang="en-US"/>
          </a:p>
        </p:txBody>
      </p:sp>
    </p:spTree>
    <p:extLst>
      <p:ext uri="{BB962C8B-B14F-4D97-AF65-F5344CB8AC3E}">
        <p14:creationId xmlns:p14="http://schemas.microsoft.com/office/powerpoint/2010/main" val="329505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bwMode="auto">
          <a:noFill/>
          <a:ln>
            <a:solidFill>
              <a:srgbClr val="000000"/>
            </a:solidFill>
            <a:miter lim="800000"/>
            <a:headEnd/>
            <a:tailEnd/>
          </a:ln>
        </p:spPr>
      </p:sp>
      <p:sp>
        <p:nvSpPr>
          <p:cNvPr id="448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8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159B66-9D1C-4121-8105-FCD825A452A0}" type="slidenum">
              <a:rPr lang="en-US" smtClean="0"/>
              <a:pPr/>
              <a:t>6</a:t>
            </a:fld>
            <a:endParaRPr lang="en-US"/>
          </a:p>
        </p:txBody>
      </p:sp>
    </p:spTree>
    <p:extLst>
      <p:ext uri="{BB962C8B-B14F-4D97-AF65-F5344CB8AC3E}">
        <p14:creationId xmlns:p14="http://schemas.microsoft.com/office/powerpoint/2010/main" val="3080691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bwMode="auto">
          <a:noFill/>
          <a:ln>
            <a:solidFill>
              <a:srgbClr val="000000"/>
            </a:solidFill>
            <a:miter lim="800000"/>
            <a:headEnd/>
            <a:tailEnd/>
          </a:ln>
        </p:spPr>
      </p:sp>
      <p:sp>
        <p:nvSpPr>
          <p:cNvPr id="495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No skiing between  sunset and sunrise?</a:t>
            </a:r>
          </a:p>
          <a:p>
            <a:r>
              <a:rPr lang="en-US"/>
              <a:t>Observer required?</a:t>
            </a:r>
          </a:p>
          <a:p>
            <a:r>
              <a:rPr lang="en-US"/>
              <a:t>Required to have a “skier down” flag?</a:t>
            </a:r>
          </a:p>
          <a:p>
            <a:endParaRPr lang="en-US"/>
          </a:p>
        </p:txBody>
      </p:sp>
      <p:sp>
        <p:nvSpPr>
          <p:cNvPr id="495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F7C44C-2C96-41FF-9BF7-564E7C67F706}" type="slidenum">
              <a:rPr lang="en-US" smtClean="0"/>
              <a:pPr/>
              <a:t>60</a:t>
            </a:fld>
            <a:endParaRPr lang="en-US"/>
          </a:p>
        </p:txBody>
      </p:sp>
    </p:spTree>
    <p:extLst>
      <p:ext uri="{BB962C8B-B14F-4D97-AF65-F5344CB8AC3E}">
        <p14:creationId xmlns:p14="http://schemas.microsoft.com/office/powerpoint/2010/main" val="2243075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p:spPr>
      </p:sp>
      <p:sp>
        <p:nvSpPr>
          <p:cNvPr id="496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Discuss:</a:t>
            </a:r>
          </a:p>
          <a:p>
            <a:pPr lvl="1" eaLnBrk="1" hangingPunct="1">
              <a:buFontTx/>
              <a:buChar char="•"/>
            </a:pPr>
            <a:r>
              <a:rPr lang="en-US"/>
              <a:t> Up to $10,000 fine</a:t>
            </a:r>
          </a:p>
          <a:p>
            <a:pPr lvl="1" eaLnBrk="1" hangingPunct="1">
              <a:buFontTx/>
              <a:buChar char="•"/>
            </a:pPr>
            <a:r>
              <a:rPr lang="en-US"/>
              <a:t> Boats 26’ and up must have pollution placard</a:t>
            </a:r>
          </a:p>
          <a:p>
            <a:pPr lvl="1" eaLnBrk="1" hangingPunct="1">
              <a:buFontTx/>
              <a:buChar char="•"/>
            </a:pPr>
            <a:endParaRPr lang="en-US"/>
          </a:p>
          <a:p>
            <a:r>
              <a:rPr lang="en-US" b="1"/>
              <a:t>On the water, trash can quickly become marine debris. Marine debris is any manufactured item that ends up as trash in our oceans, lakes, or inland waterways.</a:t>
            </a:r>
          </a:p>
          <a:p>
            <a:r>
              <a:rPr lang="en-US"/>
              <a:t>More than an eyesore, trash in the ocean is one of the world's most pervasive pollution problems. It sickens and kills marine animals and birds. It also undermines economies based on tourism and fisheries. While as much as 80 percent of marine debris is said to come from land-based activities, as boaters, we need to do our part.</a:t>
            </a:r>
          </a:p>
          <a:p>
            <a:pPr lvl="1" eaLnBrk="1" hangingPunct="1">
              <a:buFontTx/>
              <a:buChar char="•"/>
            </a:pPr>
            <a:endParaRPr lang="en-US"/>
          </a:p>
          <a:p>
            <a:endParaRPr lang="en-US"/>
          </a:p>
        </p:txBody>
      </p:sp>
      <p:sp>
        <p:nvSpPr>
          <p:cNvPr id="496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E4420-66C6-4AFD-9251-F42C2BB58E83}" type="slidenum">
              <a:rPr lang="en-US" smtClean="0"/>
              <a:pPr/>
              <a:t>61</a:t>
            </a:fld>
            <a:endParaRPr lang="en-US"/>
          </a:p>
        </p:txBody>
      </p:sp>
    </p:spTree>
    <p:extLst>
      <p:ext uri="{BB962C8B-B14F-4D97-AF65-F5344CB8AC3E}">
        <p14:creationId xmlns:p14="http://schemas.microsoft.com/office/powerpoint/2010/main" val="3713089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bwMode="auto">
          <a:noFill/>
          <a:ln>
            <a:solidFill>
              <a:srgbClr val="000000"/>
            </a:solidFill>
            <a:miter lim="800000"/>
            <a:headEnd/>
            <a:tailEnd/>
          </a:ln>
        </p:spPr>
      </p:sp>
      <p:sp>
        <p:nvSpPr>
          <p:cNvPr id="497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Installed toilets must be Coast Guard certified </a:t>
            </a:r>
          </a:p>
          <a:p>
            <a:pPr eaLnBrk="1" hangingPunct="1"/>
            <a:r>
              <a:rPr lang="en-US" altLang="en-US"/>
              <a:t>Type I, II, or III </a:t>
            </a:r>
          </a:p>
          <a:p>
            <a:pPr eaLnBrk="1" hangingPunct="1"/>
            <a:r>
              <a:rPr lang="en-US" altLang="en-US"/>
              <a:t>“Y” valve must be secured</a:t>
            </a:r>
          </a:p>
          <a:p>
            <a:pPr eaLnBrk="1" hangingPunct="1"/>
            <a:endParaRPr lang="en-US" altLang="en-US"/>
          </a:p>
          <a:p>
            <a:pPr eaLnBrk="1" hangingPunct="1"/>
            <a:r>
              <a:rPr lang="en-US" altLang="en-US">
                <a:latin typeface="Arial" panose="020B0604020202020204" pitchFamily="34" charset="0"/>
              </a:rPr>
              <a:t>When operating a vessel on a body of water where the discharge of treated or untreated sewage is prohibited the operator must secure the device in a manner which prevents any discharge. Some acceptable methods are: padlocking overboard discharge valves in the closed position, using non releasable wire tie to hold overboard discharge valves in the closed position, closing overboard discharge valves and removing the handle, locking the door, with padlock or </a:t>
            </a:r>
            <a:r>
              <a:rPr lang="en-US" altLang="en-US" err="1">
                <a:latin typeface="Arial" panose="020B0604020202020204" pitchFamily="34" charset="0"/>
              </a:rPr>
              <a:t>keylock</a:t>
            </a:r>
            <a:r>
              <a:rPr lang="en-US" altLang="en-US">
                <a:latin typeface="Arial" panose="020B0604020202020204" pitchFamily="34" charset="0"/>
              </a:rPr>
              <a:t>, to the space enclosing the toilets </a:t>
            </a:r>
          </a:p>
          <a:p>
            <a:pPr eaLnBrk="1" hangingPunct="1"/>
            <a:r>
              <a:rPr lang="en-US" altLang="en-US"/>
              <a:t>  	</a:t>
            </a:r>
          </a:p>
          <a:p>
            <a:pPr eaLnBrk="1" hangingPunct="1"/>
            <a:r>
              <a:rPr lang="en-US" altLang="en-US"/>
              <a:t>Look for pump out station symbol</a:t>
            </a:r>
          </a:p>
          <a:p>
            <a:pPr eaLnBrk="1" hangingPunct="1"/>
            <a:r>
              <a:rPr lang="en-US" altLang="en-US"/>
              <a:t>No sewage dumped overboard</a:t>
            </a:r>
          </a:p>
          <a:p>
            <a:pPr eaLnBrk="1" hangingPunct="1"/>
            <a:r>
              <a:rPr lang="en-US" altLang="en-US"/>
              <a:t>MSD are required on installed toilets that do not have holding tanks</a:t>
            </a:r>
          </a:p>
          <a:p>
            <a:endParaRPr lang="en-US"/>
          </a:p>
        </p:txBody>
      </p:sp>
      <p:sp>
        <p:nvSpPr>
          <p:cNvPr id="497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0B28EE-EB53-4699-9087-BB56D7815B94}" type="slidenum">
              <a:rPr lang="en-US" smtClean="0"/>
              <a:pPr/>
              <a:t>62</a:t>
            </a:fld>
            <a:endParaRPr lang="en-US"/>
          </a:p>
        </p:txBody>
      </p:sp>
    </p:spTree>
    <p:extLst>
      <p:ext uri="{BB962C8B-B14F-4D97-AF65-F5344CB8AC3E}">
        <p14:creationId xmlns:p14="http://schemas.microsoft.com/office/powerpoint/2010/main" val="2606770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bwMode="auto">
          <a:noFill/>
          <a:ln>
            <a:solidFill>
              <a:srgbClr val="000000"/>
            </a:solidFill>
            <a:miter lim="800000"/>
            <a:headEnd/>
            <a:tailEnd/>
          </a:ln>
        </p:spPr>
      </p:sp>
      <p:sp>
        <p:nvSpPr>
          <p:cNvPr id="498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8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B8806-BC94-48DC-A018-C4D3785A4768}" type="slidenum">
              <a:rPr lang="en-US" smtClean="0"/>
              <a:pPr/>
              <a:t>63</a:t>
            </a:fld>
            <a:endParaRPr lang="en-US"/>
          </a:p>
        </p:txBody>
      </p:sp>
    </p:spTree>
    <p:extLst>
      <p:ext uri="{BB962C8B-B14F-4D97-AF65-F5344CB8AC3E}">
        <p14:creationId xmlns:p14="http://schemas.microsoft.com/office/powerpoint/2010/main" val="3804261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5E09168-5DC6-47A2-9ABB-A484E992F31E}" type="slidenum">
              <a:rPr lang="en-US" smtClean="0"/>
              <a:pPr/>
              <a:t>64</a:t>
            </a:fld>
            <a:endParaRPr lang="en-US"/>
          </a:p>
        </p:txBody>
      </p:sp>
      <p:sp>
        <p:nvSpPr>
          <p:cNvPr id="499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9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defRPr/>
            </a:pPr>
            <a:r>
              <a:rPr lang="en-US"/>
              <a:t>No sewage dumped overboard &lt; 3 miles</a:t>
            </a:r>
          </a:p>
          <a:p>
            <a:pPr eaLnBrk="1" hangingPunct="1">
              <a:defRPr/>
            </a:pPr>
            <a:r>
              <a:rPr lang="en-US"/>
              <a:t>No untreated garbage dumped overboard</a:t>
            </a:r>
          </a:p>
          <a:p>
            <a:pPr eaLnBrk="1" hangingPunct="1">
              <a:defRPr/>
            </a:pPr>
            <a:r>
              <a:rPr lang="en-US"/>
              <a:t>Garbage Record Book reqd. Boats 40ft &amp; &gt;</a:t>
            </a:r>
          </a:p>
          <a:p>
            <a:pPr eaLnBrk="1" hangingPunct="1">
              <a:defRPr/>
            </a:pPr>
            <a:r>
              <a:rPr lang="en-US" err="1"/>
              <a:t>MARPOL</a:t>
            </a:r>
            <a:r>
              <a:rPr lang="en-US"/>
              <a:t> placard reqd. boats 26ft &amp; &gt;</a:t>
            </a:r>
          </a:p>
          <a:p>
            <a:pPr eaLnBrk="1" hangingPunct="1">
              <a:defRPr/>
            </a:pPr>
            <a:r>
              <a:rPr lang="en-US"/>
              <a:t>Placard summarizes  </a:t>
            </a:r>
            <a:r>
              <a:rPr lang="en-US" err="1"/>
              <a:t>MARPOL</a:t>
            </a:r>
            <a:r>
              <a:rPr lang="en-US"/>
              <a:t> garbage requirements </a:t>
            </a:r>
          </a:p>
          <a:p>
            <a:endParaRPr lang="en-US"/>
          </a:p>
        </p:txBody>
      </p:sp>
    </p:spTree>
    <p:extLst>
      <p:ext uri="{BB962C8B-B14F-4D97-AF65-F5344CB8AC3E}">
        <p14:creationId xmlns:p14="http://schemas.microsoft.com/office/powerpoint/2010/main" val="1812787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16EC8A-CDF6-405C-BF9D-518D5AA03ED4}" type="slidenum">
              <a:rPr lang="en-US" smtClean="0"/>
              <a:pPr/>
              <a:t>65</a:t>
            </a:fld>
            <a:endParaRPr lang="en-US"/>
          </a:p>
        </p:txBody>
      </p:sp>
      <p:sp>
        <p:nvSpPr>
          <p:cNvPr id="500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0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buFontTx/>
              <a:buChar char="•"/>
            </a:pPr>
            <a:r>
              <a:rPr lang="en-US" altLang="en-US">
                <a:latin typeface="Arial" panose="020B0604020202020204" pitchFamily="34" charset="0"/>
              </a:rPr>
              <a:t>Federal Requirements</a:t>
            </a:r>
          </a:p>
          <a:p>
            <a:pPr lvl="1" eaLnBrk="1" hangingPunct="1">
              <a:buFontTx/>
              <a:buChar char="•"/>
            </a:pPr>
            <a:r>
              <a:rPr lang="en-US" altLang="en-US">
                <a:latin typeface="Arial" panose="020B0604020202020204" pitchFamily="34" charset="0"/>
              </a:rPr>
              <a:t> Boats 26</a:t>
            </a:r>
            <a:r>
              <a:rPr lang="ja-JP" altLang="en-US">
                <a:latin typeface="Arial" panose="020B0604020202020204" pitchFamily="34" charset="0"/>
              </a:rPr>
              <a:t>’</a:t>
            </a:r>
            <a:r>
              <a:rPr lang="en-US" altLang="ja-JP">
                <a:latin typeface="Arial" panose="020B0604020202020204" pitchFamily="34" charset="0"/>
              </a:rPr>
              <a:t> and up must display this placard</a:t>
            </a:r>
          </a:p>
          <a:p>
            <a:pPr lvl="1" eaLnBrk="1" hangingPunct="1">
              <a:buFontTx/>
              <a:buChar char="•"/>
            </a:pPr>
            <a:endParaRPr lang="en-US" altLang="ja-JP">
              <a:latin typeface="Arial" panose="020B0604020202020204" pitchFamily="34" charset="0"/>
            </a:endParaRPr>
          </a:p>
          <a:p>
            <a:pPr eaLnBrk="1" hangingPunct="1">
              <a:buFontTx/>
              <a:buChar char="•"/>
            </a:pPr>
            <a:r>
              <a:rPr lang="en-US"/>
              <a:t>Under federal law, it is </a:t>
            </a:r>
            <a:r>
              <a:rPr lang="en-US" b="1"/>
              <a:t>illegal</a:t>
            </a:r>
            <a:r>
              <a:rPr lang="en-US"/>
              <a:t> to toss </a:t>
            </a:r>
            <a:r>
              <a:rPr lang="en-US" b="1"/>
              <a:t>ANY</a:t>
            </a:r>
            <a:r>
              <a:rPr lang="en-US"/>
              <a:t> garbage from a boat while you are anywhere in lakes, rivers, bays, sounds, and offshore in the ocean less than 3 miles. </a:t>
            </a:r>
          </a:p>
          <a:p>
            <a:pPr eaLnBrk="1" hangingPunct="1">
              <a:buFontTx/>
              <a:buChar char="•"/>
            </a:pPr>
            <a:endParaRPr lang="en-US" altLang="ja-JP">
              <a:latin typeface="Arial" panose="020B0604020202020204" pitchFamily="34" charset="0"/>
            </a:endParaRPr>
          </a:p>
          <a:p>
            <a:pPr eaLnBrk="1" hangingPunct="1">
              <a:buFontTx/>
              <a:buChar char="•"/>
            </a:pPr>
            <a:r>
              <a:rPr lang="en-US"/>
              <a:t> All boats 26 </a:t>
            </a:r>
            <a:r>
              <a:rPr lang="en-US" err="1"/>
              <a:t>ft</a:t>
            </a:r>
            <a:r>
              <a:rPr lang="en-US"/>
              <a:t> or more in length must have a written garbage placard  "prominently posted" to remind you and your crew what can be thrown overboard and what can't. The placards must be permanently attached, be made of durable material, and must be at least 4X9 inches in size. Placards can be found at your local boating retail store.</a:t>
            </a:r>
          </a:p>
          <a:p>
            <a:pPr eaLnBrk="1" hangingPunct="1">
              <a:buFontTx/>
              <a:buChar char="•"/>
            </a:pPr>
            <a:r>
              <a:rPr lang="en-US"/>
              <a:t>Violations may result in civil penalties up to $25,000, a fine of up to $250,000 for an individual or up to $500,000 for an organization and/or a prison sentence of up to 6 years. State anti-littering laws may also apply on your boating waters.</a:t>
            </a:r>
            <a:endParaRPr lang="en-US" altLang="ja-JP">
              <a:latin typeface="Arial" panose="020B0604020202020204" pitchFamily="34" charset="0"/>
            </a:endParaRPr>
          </a:p>
          <a:p>
            <a:endParaRPr lang="en-US"/>
          </a:p>
        </p:txBody>
      </p:sp>
    </p:spTree>
    <p:extLst>
      <p:ext uri="{BB962C8B-B14F-4D97-AF65-F5344CB8AC3E}">
        <p14:creationId xmlns:p14="http://schemas.microsoft.com/office/powerpoint/2010/main" val="3334004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bwMode="auto">
          <a:noFill/>
          <a:ln>
            <a:solidFill>
              <a:srgbClr val="000000"/>
            </a:solidFill>
            <a:miter lim="800000"/>
            <a:headEnd/>
            <a:tailEnd/>
          </a:ln>
        </p:spPr>
      </p:sp>
      <p:sp>
        <p:nvSpPr>
          <p:cNvPr id="501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Oil Pollution Act</a:t>
            </a:r>
          </a:p>
          <a:p>
            <a:pPr eaLnBrk="1" hangingPunct="1"/>
            <a:r>
              <a:rPr lang="en-US" altLang="en-US"/>
              <a:t>Discharge of Oil Placard</a:t>
            </a:r>
          </a:p>
          <a:p>
            <a:pPr eaLnBrk="1" hangingPunct="1"/>
            <a:endParaRPr lang="en-US" altLang="en-US"/>
          </a:p>
          <a:p>
            <a:pPr eaLnBrk="1" hangingPunct="1">
              <a:buFontTx/>
              <a:buChar char="•"/>
            </a:pPr>
            <a:r>
              <a:rPr lang="en-US" altLang="en-US">
                <a:latin typeface="Arial" panose="020B0604020202020204" pitchFamily="34" charset="0"/>
              </a:rPr>
              <a:t>Up to $10,000 fine</a:t>
            </a:r>
          </a:p>
          <a:p>
            <a:pPr eaLnBrk="1" hangingPunct="1">
              <a:buFontTx/>
              <a:buChar char="•"/>
            </a:pPr>
            <a:r>
              <a:rPr lang="en-US" altLang="en-US">
                <a:latin typeface="Arial" panose="020B0604020202020204" pitchFamily="34" charset="0"/>
              </a:rPr>
              <a:t> Boats 26</a:t>
            </a:r>
            <a:r>
              <a:rPr lang="ja-JP" altLang="en-US">
                <a:latin typeface="Arial" panose="020B0604020202020204" pitchFamily="34" charset="0"/>
              </a:rPr>
              <a:t>’</a:t>
            </a:r>
            <a:r>
              <a:rPr lang="en-US" altLang="ja-JP">
                <a:latin typeface="Arial" panose="020B0604020202020204" pitchFamily="34" charset="0"/>
              </a:rPr>
              <a:t> and up must have pollution placard</a:t>
            </a:r>
          </a:p>
          <a:p>
            <a:pPr eaLnBrk="1" hangingPunct="1"/>
            <a:endParaRPr lang="en-US" altLang="en-US"/>
          </a:p>
          <a:p>
            <a:endParaRPr lang="en-US"/>
          </a:p>
        </p:txBody>
      </p:sp>
      <p:sp>
        <p:nvSpPr>
          <p:cNvPr id="501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854269-B19A-46F7-ABC4-67EE4AD2FFB0}" type="slidenum">
              <a:rPr lang="en-US" smtClean="0"/>
              <a:pPr/>
              <a:t>66</a:t>
            </a:fld>
            <a:endParaRPr lang="en-US"/>
          </a:p>
        </p:txBody>
      </p:sp>
    </p:spTree>
    <p:extLst>
      <p:ext uri="{BB962C8B-B14F-4D97-AF65-F5344CB8AC3E}">
        <p14:creationId xmlns:p14="http://schemas.microsoft.com/office/powerpoint/2010/main" val="5100048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p:spPr>
      </p:sp>
      <p:sp>
        <p:nvSpPr>
          <p:cNvPr id="502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2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753DA-D31B-4390-84C8-6C706270D438}" type="slidenum">
              <a:rPr lang="en-US" smtClean="0"/>
              <a:pPr/>
              <a:t>67</a:t>
            </a:fld>
            <a:endParaRPr lang="en-US"/>
          </a:p>
        </p:txBody>
      </p:sp>
    </p:spTree>
    <p:extLst>
      <p:ext uri="{BB962C8B-B14F-4D97-AF65-F5344CB8AC3E}">
        <p14:creationId xmlns:p14="http://schemas.microsoft.com/office/powerpoint/2010/main" val="21232431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D789A3-CABC-4D56-A71F-D87F09BC5AA2}" type="slidenum">
              <a:rPr lang="en-US" smtClean="0"/>
              <a:pPr/>
              <a:t>68</a:t>
            </a:fld>
            <a:endParaRPr lang="en-US"/>
          </a:p>
        </p:txBody>
      </p:sp>
      <p:sp>
        <p:nvSpPr>
          <p:cNvPr id="503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38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Discharge of Oil Prohibited </a:t>
            </a:r>
          </a:p>
          <a:p>
            <a:r>
              <a:rPr lang="en-US"/>
              <a:t>The Federal Water Pollution Control Act prohibits the discharge of oil or oily waste upon or into any navigable waters of the United States . This prohibition includes any discharge that causes a film or discoloration of the surface of the water, or causes a sludge or emulsion beneath the surface of the water . </a:t>
            </a:r>
          </a:p>
          <a:p>
            <a:r>
              <a:rPr lang="en-US"/>
              <a:t>Violators are subject to substantial civil and/or criminal sanctions, including fines and imprisonment .</a:t>
            </a:r>
          </a:p>
          <a:p>
            <a:endParaRPr lang="en-US"/>
          </a:p>
        </p:txBody>
      </p:sp>
    </p:spTree>
    <p:extLst>
      <p:ext uri="{BB962C8B-B14F-4D97-AF65-F5344CB8AC3E}">
        <p14:creationId xmlns:p14="http://schemas.microsoft.com/office/powerpoint/2010/main" val="26504097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A6BFD9-EE9F-42EF-9124-5CBCEBEC0489}" type="slidenum">
              <a:rPr lang="en-US" smtClean="0"/>
              <a:pPr/>
              <a:t>69</a:t>
            </a:fld>
            <a:endParaRPr lang="en-US"/>
          </a:p>
        </p:txBody>
      </p:sp>
      <p:sp>
        <p:nvSpPr>
          <p:cNvPr id="504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48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a:latin typeface="Arial" panose="020B0604020202020204" pitchFamily="34" charset="0"/>
              </a:rPr>
              <a:t>Does this mean boats under 40</a:t>
            </a:r>
            <a:r>
              <a:rPr lang="ja-JP" altLang="en-US">
                <a:latin typeface="Arial" panose="020B0604020202020204" pitchFamily="34" charset="0"/>
              </a:rPr>
              <a:t>’</a:t>
            </a:r>
            <a:r>
              <a:rPr lang="en-US" altLang="ja-JP">
                <a:latin typeface="Arial" panose="020B0604020202020204" pitchFamily="34" charset="0"/>
              </a:rPr>
              <a:t> are exempt from waste management?</a:t>
            </a:r>
          </a:p>
          <a:p>
            <a:endParaRPr lang="en-US"/>
          </a:p>
        </p:txBody>
      </p:sp>
    </p:spTree>
    <p:extLst>
      <p:ext uri="{BB962C8B-B14F-4D97-AF65-F5344CB8AC3E}">
        <p14:creationId xmlns:p14="http://schemas.microsoft.com/office/powerpoint/2010/main" val="176580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p:spPr>
      </p:sp>
      <p:sp>
        <p:nvSpPr>
          <p:cNvPr id="449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9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9C811A-9F8E-42C0-801C-652C892CF866}" type="slidenum">
              <a:rPr lang="en-US" smtClean="0"/>
              <a:pPr/>
              <a:t>7</a:t>
            </a:fld>
            <a:endParaRPr lang="en-US"/>
          </a:p>
        </p:txBody>
      </p:sp>
    </p:spTree>
    <p:extLst>
      <p:ext uri="{BB962C8B-B14F-4D97-AF65-F5344CB8AC3E}">
        <p14:creationId xmlns:p14="http://schemas.microsoft.com/office/powerpoint/2010/main" val="3633021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bwMode="auto">
          <a:noFill/>
          <a:ln>
            <a:solidFill>
              <a:srgbClr val="000000"/>
            </a:solidFill>
            <a:miter lim="800000"/>
            <a:headEnd/>
            <a:tailEnd/>
          </a:ln>
        </p:spPr>
      </p:sp>
      <p:sp>
        <p:nvSpPr>
          <p:cNvPr id="505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What are your state’s requirements?</a:t>
            </a:r>
            <a:r>
              <a:rPr lang="en-US" baseline="0"/>
              <a:t>  What nuisance species are particularly a problem in your state?</a:t>
            </a:r>
          </a:p>
          <a:p>
            <a:r>
              <a:rPr lang="en-US"/>
              <a:t>Aquatic </a:t>
            </a:r>
            <a:r>
              <a:rPr lang="en-US" b="1"/>
              <a:t>nuisance species</a:t>
            </a:r>
            <a:r>
              <a:rPr lang="en-US"/>
              <a:t> are organisms that disrupt the ecological stability of infested inland (e.g., rivers and lakes), estuarine or </a:t>
            </a:r>
            <a:r>
              <a:rPr lang="en-US" b="1"/>
              <a:t>marine</a:t>
            </a:r>
            <a:r>
              <a:rPr lang="en-US"/>
              <a:t> waters. Beyond doing ecological damage, the infestation may impair the recreational, commercial and agricultural uses of the water body</a:t>
            </a:r>
          </a:p>
          <a:p>
            <a:r>
              <a:rPr lang="en-US"/>
              <a:t>Aquatic </a:t>
            </a:r>
            <a:r>
              <a:rPr lang="en-US" b="1"/>
              <a:t>nuisance</a:t>
            </a:r>
            <a:r>
              <a:rPr lang="en-US"/>
              <a:t> (or invasive) </a:t>
            </a:r>
            <a:r>
              <a:rPr lang="en-US" b="1"/>
              <a:t>species</a:t>
            </a:r>
            <a:r>
              <a:rPr lang="en-US"/>
              <a:t> (</a:t>
            </a:r>
            <a:r>
              <a:rPr lang="en-US" err="1"/>
              <a:t>ANS</a:t>
            </a:r>
            <a:r>
              <a:rPr lang="en-US"/>
              <a:t>) are nonindigenous </a:t>
            </a:r>
            <a:r>
              <a:rPr lang="en-US" b="1"/>
              <a:t>species</a:t>
            </a:r>
            <a:r>
              <a:rPr lang="en-US"/>
              <a:t> that threaten the diversity or abundance of native </a:t>
            </a:r>
            <a:r>
              <a:rPr lang="en-US" b="1"/>
              <a:t>species</a:t>
            </a:r>
            <a:r>
              <a:rPr lang="en-US"/>
              <a:t> or the ecological stability of infested waters, or commercial, agricultural, </a:t>
            </a:r>
            <a:r>
              <a:rPr lang="en-US" err="1"/>
              <a:t>aquacultural</a:t>
            </a:r>
            <a:r>
              <a:rPr lang="en-US"/>
              <a:t> or recreational activities dependent on such waters.</a:t>
            </a:r>
            <a:endParaRPr lang="en-US" baseline="0"/>
          </a:p>
          <a:p>
            <a:endParaRPr lang="en-US"/>
          </a:p>
        </p:txBody>
      </p:sp>
      <p:sp>
        <p:nvSpPr>
          <p:cNvPr id="505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36C11-A806-48F3-AB52-AEEC826A979D}" type="slidenum">
              <a:rPr lang="en-US" smtClean="0"/>
              <a:pPr/>
              <a:t>70</a:t>
            </a:fld>
            <a:endParaRPr lang="en-US"/>
          </a:p>
        </p:txBody>
      </p:sp>
    </p:spTree>
    <p:extLst>
      <p:ext uri="{BB962C8B-B14F-4D97-AF65-F5344CB8AC3E}">
        <p14:creationId xmlns:p14="http://schemas.microsoft.com/office/powerpoint/2010/main" val="13819592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bwMode="auto">
          <a:noFill/>
          <a:ln>
            <a:solidFill>
              <a:srgbClr val="000000"/>
            </a:solidFill>
            <a:miter lim="800000"/>
            <a:headEnd/>
            <a:tailEnd/>
          </a:ln>
        </p:spPr>
      </p:sp>
      <p:sp>
        <p:nvSpPr>
          <p:cNvPr id="5068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a:t>Here's what you can do to prevent spreading aquatic nuisance species. </a:t>
            </a:r>
          </a:p>
          <a:p>
            <a:r>
              <a:rPr lang="en-US"/>
              <a:t>Inspect your boat and trailer, removing any nuisance species (including zebra mussels and </a:t>
            </a:r>
            <a:r>
              <a:rPr lang="en-US" err="1"/>
              <a:t>eurasian</a:t>
            </a:r>
            <a:r>
              <a:rPr lang="en-US"/>
              <a:t> watermilfoil) you see before leaving the area.</a:t>
            </a:r>
          </a:p>
          <a:p>
            <a:r>
              <a:rPr lang="en-US"/>
              <a:t>Drain your motor, live well, and bilge on land before leaving the area.</a:t>
            </a:r>
          </a:p>
          <a:p>
            <a:r>
              <a:rPr lang="en-US"/>
              <a:t>Empty your bait bucket on land before leaving the area. </a:t>
            </a:r>
          </a:p>
          <a:p>
            <a:r>
              <a:rPr lang="en-US"/>
              <a:t>Never release live bait into a body of water or release aquatic animals from one body of water into another.</a:t>
            </a:r>
          </a:p>
          <a:p>
            <a:r>
              <a:rPr lang="en-US"/>
              <a:t>Rinse your boat, trailer, and equipment. It is best to use high-pressure, hot water. A garden hose will work if no other option is available.</a:t>
            </a:r>
          </a:p>
          <a:p>
            <a:r>
              <a:rPr lang="en-US"/>
              <a:t>Air dry your boat and equipment for as long as possible. Five days is optimal.</a:t>
            </a:r>
          </a:p>
          <a:p>
            <a:r>
              <a:rPr lang="en-US"/>
              <a:t>Flush the engine's cooling system with hot water.</a:t>
            </a:r>
          </a:p>
          <a:p>
            <a:r>
              <a:rPr lang="en-US"/>
              <a:t>Apply antifouling materials such as paint and films to boat hulls, trim tabs, water ports, transducers, and swimming platforms to discourage zebra mussel attachment.</a:t>
            </a:r>
          </a:p>
          <a:p>
            <a:r>
              <a:rPr lang="en-US"/>
              <a:t>Paddlecraft:</a:t>
            </a:r>
          </a:p>
          <a:p>
            <a:r>
              <a:rPr lang="en-US"/>
              <a:t>Inspect your paddlecraft before leaving a body of water. ... </a:t>
            </a:r>
          </a:p>
          <a:p>
            <a:r>
              <a:rPr lang="en-US"/>
              <a:t>Rinse your </a:t>
            </a:r>
            <a:r>
              <a:rPr lang="en-US" err="1"/>
              <a:t>paddlecraft's</a:t>
            </a:r>
            <a:r>
              <a:rPr lang="en-US"/>
              <a:t> hull and equipment before moving from one body of water to another.</a:t>
            </a:r>
          </a:p>
          <a:p>
            <a:r>
              <a:rPr lang="en-US"/>
              <a:t>Empty your bait bucket on land. ... </a:t>
            </a:r>
          </a:p>
          <a:p>
            <a:r>
              <a:rPr lang="en-US"/>
              <a:t>Use plain water or non-phosphate detergents to clean your paddlecraft. ... </a:t>
            </a:r>
          </a:p>
          <a:p>
            <a:r>
              <a:rPr lang="en-US"/>
              <a:t>Air-dry your craft and equipment for as long as possible.</a:t>
            </a:r>
          </a:p>
          <a:p>
            <a:endParaRPr lang="en-US"/>
          </a:p>
          <a:p>
            <a:endParaRPr lang="en-US"/>
          </a:p>
        </p:txBody>
      </p:sp>
      <p:sp>
        <p:nvSpPr>
          <p:cNvPr id="506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89A318-5D3E-4678-B0D3-A5A500678F24}" type="slidenum">
              <a:rPr lang="en-US" smtClean="0"/>
              <a:pPr/>
              <a:t>71</a:t>
            </a:fld>
            <a:endParaRPr lang="en-US"/>
          </a:p>
        </p:txBody>
      </p:sp>
    </p:spTree>
    <p:extLst>
      <p:ext uri="{BB962C8B-B14F-4D97-AF65-F5344CB8AC3E}">
        <p14:creationId xmlns:p14="http://schemas.microsoft.com/office/powerpoint/2010/main" val="8700314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8FBF59-BBE6-4526-8139-B3410B69B04D}" type="slidenum">
              <a:rPr lang="en-US" smtClean="0"/>
              <a:pPr/>
              <a:t>72</a:t>
            </a:fld>
            <a:endParaRPr lang="en-US"/>
          </a:p>
        </p:txBody>
      </p:sp>
      <p:sp>
        <p:nvSpPr>
          <p:cNvPr id="507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79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If </a:t>
            </a:r>
            <a:r>
              <a:rPr lang="en-US" b="1"/>
              <a:t>you are</a:t>
            </a:r>
            <a:r>
              <a:rPr lang="en-US"/>
              <a:t> involved in a </a:t>
            </a:r>
            <a:r>
              <a:rPr lang="en-US" b="1"/>
              <a:t>boating accident</a:t>
            </a:r>
            <a:r>
              <a:rPr lang="en-US"/>
              <a:t> and the </a:t>
            </a:r>
            <a:r>
              <a:rPr lang="en-US" b="1"/>
              <a:t>boat</a:t>
            </a:r>
            <a:r>
              <a:rPr lang="en-US"/>
              <a:t> is still afloat and </a:t>
            </a:r>
            <a:r>
              <a:rPr lang="en-US" b="1"/>
              <a:t>you are</a:t>
            </a:r>
            <a:r>
              <a:rPr lang="en-US"/>
              <a:t> aboard, then the </a:t>
            </a:r>
            <a:r>
              <a:rPr lang="en-US" b="1"/>
              <a:t>first thing to do</a:t>
            </a:r>
            <a:r>
              <a:rPr lang="en-US"/>
              <a:t> is </a:t>
            </a:r>
            <a:r>
              <a:rPr lang="en-US" b="1"/>
              <a:t>to</a:t>
            </a:r>
            <a:r>
              <a:rPr lang="en-US"/>
              <a:t> determine whether </a:t>
            </a:r>
            <a:r>
              <a:rPr lang="en-US" b="1"/>
              <a:t>you</a:t>
            </a:r>
            <a:r>
              <a:rPr lang="en-US"/>
              <a:t> or anyone else needs medical attention. If anyone has fallen overboard, then </a:t>
            </a:r>
            <a:r>
              <a:rPr lang="en-US" b="1"/>
              <a:t>you</a:t>
            </a:r>
            <a:r>
              <a:rPr lang="en-US"/>
              <a:t> should assist the victim back onto the </a:t>
            </a:r>
            <a:r>
              <a:rPr lang="en-US" b="1"/>
              <a:t>boat</a:t>
            </a:r>
            <a:r>
              <a:rPr lang="en-US"/>
              <a:t> when possible.</a:t>
            </a:r>
          </a:p>
          <a:p>
            <a:endParaRPr lang="en-US"/>
          </a:p>
          <a:p>
            <a:r>
              <a:rPr lang="en-US"/>
              <a:t>What do you do after a boat accident?</a:t>
            </a:r>
          </a:p>
          <a:p>
            <a:r>
              <a:rPr lang="en-US"/>
              <a:t>Determine Who Needs Medical Attention. After a boating accident, your first priority should be determining who needs medical attention. </a:t>
            </a:r>
          </a:p>
          <a:p>
            <a:r>
              <a:rPr lang="en-US"/>
              <a:t>Move Out of Harm's Way.  </a:t>
            </a:r>
          </a:p>
          <a:p>
            <a:r>
              <a:rPr lang="en-US"/>
              <a:t>Notify the Coast Guard or local marine authority </a:t>
            </a:r>
          </a:p>
          <a:p>
            <a:r>
              <a:rPr lang="en-US"/>
              <a:t>Exchange Information.</a:t>
            </a:r>
          </a:p>
          <a:p>
            <a:r>
              <a:rPr lang="en-US"/>
              <a:t>Document Evidence From the Scene.</a:t>
            </a:r>
          </a:p>
          <a:p>
            <a:endParaRPr lang="en-US"/>
          </a:p>
          <a:p>
            <a:r>
              <a:rPr lang="en-US"/>
              <a:t>If you witness a boating accident:</a:t>
            </a:r>
          </a:p>
          <a:p>
            <a:r>
              <a:rPr lang="en-US"/>
              <a:t>By law, </a:t>
            </a:r>
            <a:r>
              <a:rPr lang="en-US" b="1"/>
              <a:t>you must</a:t>
            </a:r>
            <a:r>
              <a:rPr lang="en-US"/>
              <a:t> stop and render whatever assistance is necessary to any person involved in a </a:t>
            </a:r>
            <a:r>
              <a:rPr lang="en-US" b="1"/>
              <a:t>boating accident</a:t>
            </a:r>
            <a:r>
              <a:rPr lang="en-US"/>
              <a:t> unless the action </a:t>
            </a:r>
            <a:r>
              <a:rPr lang="en-US" b="1"/>
              <a:t>would</a:t>
            </a:r>
            <a:r>
              <a:rPr lang="en-US"/>
              <a:t> endanger </a:t>
            </a:r>
            <a:r>
              <a:rPr lang="en-US" b="1"/>
              <a:t>your</a:t>
            </a:r>
            <a:r>
              <a:rPr lang="en-US"/>
              <a:t> own </a:t>
            </a:r>
            <a:r>
              <a:rPr lang="en-US" b="1"/>
              <a:t>boat</a:t>
            </a:r>
            <a:r>
              <a:rPr lang="en-US"/>
              <a:t>, crew, or passengers.</a:t>
            </a:r>
          </a:p>
          <a:p>
            <a:endParaRPr lang="en-US"/>
          </a:p>
          <a:p>
            <a:endParaRPr lang="en-US"/>
          </a:p>
        </p:txBody>
      </p:sp>
    </p:spTree>
    <p:extLst>
      <p:ext uri="{BB962C8B-B14F-4D97-AF65-F5344CB8AC3E}">
        <p14:creationId xmlns:p14="http://schemas.microsoft.com/office/powerpoint/2010/main" val="24988560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3E418F-443A-4A3F-AC03-22FF7F0F6E71}" type="slidenum">
              <a:rPr lang="en-US" smtClean="0"/>
              <a:pPr/>
              <a:t>73</a:t>
            </a:fld>
            <a:endParaRPr lang="en-US"/>
          </a:p>
        </p:txBody>
      </p:sp>
      <p:sp>
        <p:nvSpPr>
          <p:cNvPr id="508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89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What are your state’s reporting requirements?</a:t>
            </a:r>
          </a:p>
          <a:p>
            <a:endParaRPr lang="en-US"/>
          </a:p>
          <a:p>
            <a:r>
              <a:rPr lang="en-US" altLang="en-US"/>
              <a:t>Required when</a:t>
            </a:r>
          </a:p>
          <a:p>
            <a:pPr lvl="1"/>
            <a:r>
              <a:rPr lang="en-US" altLang="en-US"/>
              <a:t>A death is involved - immediately</a:t>
            </a:r>
          </a:p>
          <a:p>
            <a:pPr lvl="1"/>
            <a:r>
              <a:rPr lang="en-US" altLang="en-US"/>
              <a:t>Person missing - immediately</a:t>
            </a:r>
          </a:p>
          <a:p>
            <a:pPr lvl="1"/>
            <a:r>
              <a:rPr lang="en-US" altLang="en-US"/>
              <a:t>Injury requiring more than first aid – 48 hours</a:t>
            </a:r>
          </a:p>
          <a:p>
            <a:pPr lvl="1"/>
            <a:r>
              <a:rPr lang="en-US" altLang="en-US"/>
              <a:t>Property damage exceeds $2000 or complete loss of vessel  – 10 days</a:t>
            </a:r>
          </a:p>
          <a:p>
            <a:r>
              <a:rPr lang="en-US" altLang="en-US"/>
              <a:t>Reports used for collecting statistical data</a:t>
            </a:r>
          </a:p>
          <a:p>
            <a:pPr lvl="1"/>
            <a:r>
              <a:rPr lang="en-US" altLang="en-US"/>
              <a:t>Are NOT made public</a:t>
            </a:r>
          </a:p>
          <a:p>
            <a:endParaRPr lang="en-US"/>
          </a:p>
        </p:txBody>
      </p:sp>
    </p:spTree>
    <p:extLst>
      <p:ext uri="{BB962C8B-B14F-4D97-AF65-F5344CB8AC3E}">
        <p14:creationId xmlns:p14="http://schemas.microsoft.com/office/powerpoint/2010/main" val="547028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bwMode="auto">
          <a:noFill/>
          <a:ln>
            <a:solidFill>
              <a:srgbClr val="000000"/>
            </a:solidFill>
            <a:miter lim="800000"/>
            <a:headEnd/>
            <a:tailEnd/>
          </a:ln>
        </p:spPr>
      </p:sp>
      <p:sp>
        <p:nvSpPr>
          <p:cNvPr id="509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Where and how do you report accidents in your state</a:t>
            </a:r>
          </a:p>
        </p:txBody>
      </p:sp>
      <p:sp>
        <p:nvSpPr>
          <p:cNvPr id="509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F1BA39-9A77-41CA-9A1C-4C38927D9791}" type="slidenum">
              <a:rPr lang="en-US" smtClean="0"/>
              <a:pPr/>
              <a:t>74</a:t>
            </a:fld>
            <a:endParaRPr lang="en-US"/>
          </a:p>
        </p:txBody>
      </p:sp>
    </p:spTree>
    <p:extLst>
      <p:ext uri="{BB962C8B-B14F-4D97-AF65-F5344CB8AC3E}">
        <p14:creationId xmlns:p14="http://schemas.microsoft.com/office/powerpoint/2010/main" val="17789314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p:cNvSpPr>
            <a:spLocks noGrp="1" noRot="1" noChangeAspect="1" noTextEdit="1"/>
          </p:cNvSpPr>
          <p:nvPr>
            <p:ph type="sldImg"/>
          </p:nvPr>
        </p:nvSpPr>
        <p:spPr bwMode="auto">
          <a:noFill/>
          <a:ln>
            <a:solidFill>
              <a:srgbClr val="000000"/>
            </a:solidFill>
            <a:miter lim="800000"/>
            <a:headEnd/>
            <a:tailEnd/>
          </a:ln>
        </p:spPr>
      </p:sp>
      <p:sp>
        <p:nvSpPr>
          <p:cNvPr id="510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a:t>
            </a:r>
            <a:r>
              <a:rPr lang="en-US" baseline="0"/>
              <a:t> Coast Guard does not need probable cause to stop your boat. May do so at any time for a “vessel safety check.”</a:t>
            </a:r>
          </a:p>
          <a:p>
            <a:endParaRPr lang="en-US"/>
          </a:p>
          <a:p>
            <a:pPr eaLnBrk="1" hangingPunct="1">
              <a:buFontTx/>
              <a:buChar char="•"/>
            </a:pPr>
            <a:r>
              <a:rPr lang="en-US" altLang="en-US">
                <a:latin typeface="Arial" panose="020B0604020202020204" pitchFamily="34" charset="0"/>
              </a:rPr>
              <a:t> </a:t>
            </a:r>
            <a:r>
              <a:rPr lang="en-US" altLang="en-US"/>
              <a:t>Coast Guard or other marine law enforcement</a:t>
            </a:r>
            <a:r>
              <a:rPr lang="ja-JP" altLang="en-US"/>
              <a:t>’</a:t>
            </a:r>
            <a:r>
              <a:rPr lang="en-US" altLang="ja-JP"/>
              <a:t>s right to stop and board at any time</a:t>
            </a:r>
          </a:p>
          <a:p>
            <a:pPr eaLnBrk="1" hangingPunct="1">
              <a:buFontTx/>
              <a:buChar char="•"/>
            </a:pPr>
            <a:r>
              <a:rPr lang="en-US" altLang="en-US"/>
              <a:t> Vessels overloaded, without proper PFDs or other unsafe conditions may be directed to return to shore</a:t>
            </a:r>
          </a:p>
          <a:p>
            <a:endParaRPr lang="en-US"/>
          </a:p>
        </p:txBody>
      </p:sp>
      <p:sp>
        <p:nvSpPr>
          <p:cNvPr id="510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F13090-39E2-4052-8F34-EE13F02A945C}" type="slidenum">
              <a:rPr lang="en-US" smtClean="0"/>
              <a:pPr/>
              <a:t>75</a:t>
            </a:fld>
            <a:endParaRPr lang="en-US"/>
          </a:p>
        </p:txBody>
      </p:sp>
    </p:spTree>
    <p:extLst>
      <p:ext uri="{BB962C8B-B14F-4D97-AF65-F5344CB8AC3E}">
        <p14:creationId xmlns:p14="http://schemas.microsoft.com/office/powerpoint/2010/main" val="25313326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76</a:t>
            </a:fld>
            <a:endParaRPr lang="en-US"/>
          </a:p>
        </p:txBody>
      </p:sp>
    </p:spTree>
    <p:extLst>
      <p:ext uri="{BB962C8B-B14F-4D97-AF65-F5344CB8AC3E}">
        <p14:creationId xmlns:p14="http://schemas.microsoft.com/office/powerpoint/2010/main" val="14219378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77</a:t>
            </a:fld>
            <a:endParaRPr lang="en-US"/>
          </a:p>
        </p:txBody>
      </p:sp>
    </p:spTree>
    <p:extLst>
      <p:ext uri="{BB962C8B-B14F-4D97-AF65-F5344CB8AC3E}">
        <p14:creationId xmlns:p14="http://schemas.microsoft.com/office/powerpoint/2010/main" val="9891608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78</a:t>
            </a:fld>
            <a:endParaRPr lang="en-US"/>
          </a:p>
        </p:txBody>
      </p:sp>
    </p:spTree>
    <p:extLst>
      <p:ext uri="{BB962C8B-B14F-4D97-AF65-F5344CB8AC3E}">
        <p14:creationId xmlns:p14="http://schemas.microsoft.com/office/powerpoint/2010/main" val="11108355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79</a:t>
            </a:fld>
            <a:endParaRPr lang="en-US" dirty="0"/>
          </a:p>
        </p:txBody>
      </p:sp>
    </p:spTree>
    <p:extLst>
      <p:ext uri="{BB962C8B-B14F-4D97-AF65-F5344CB8AC3E}">
        <p14:creationId xmlns:p14="http://schemas.microsoft.com/office/powerpoint/2010/main" val="221031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p:spPr>
      </p:sp>
      <p:sp>
        <p:nvSpPr>
          <p:cNvPr id="450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50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63C605-1819-4141-B2A6-E3D361843FA5}" type="slidenum">
              <a:rPr lang="en-US" smtClean="0"/>
              <a:pPr/>
              <a:t>8</a:t>
            </a:fld>
            <a:endParaRPr lang="en-US"/>
          </a:p>
        </p:txBody>
      </p:sp>
    </p:spTree>
    <p:extLst>
      <p:ext uri="{BB962C8B-B14F-4D97-AF65-F5344CB8AC3E}">
        <p14:creationId xmlns:p14="http://schemas.microsoft.com/office/powerpoint/2010/main" val="33363633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80</a:t>
            </a:fld>
            <a:endParaRPr lang="en-US" dirty="0"/>
          </a:p>
        </p:txBody>
      </p:sp>
    </p:spTree>
    <p:extLst>
      <p:ext uri="{BB962C8B-B14F-4D97-AF65-F5344CB8AC3E}">
        <p14:creationId xmlns:p14="http://schemas.microsoft.com/office/powerpoint/2010/main" val="21538464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81</a:t>
            </a:fld>
            <a:endParaRPr lang="en-US" dirty="0"/>
          </a:p>
        </p:txBody>
      </p:sp>
    </p:spTree>
    <p:extLst>
      <p:ext uri="{BB962C8B-B14F-4D97-AF65-F5344CB8AC3E}">
        <p14:creationId xmlns:p14="http://schemas.microsoft.com/office/powerpoint/2010/main" val="12273821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82</a:t>
            </a:fld>
            <a:endParaRPr lang="en-US" dirty="0"/>
          </a:p>
        </p:txBody>
      </p:sp>
    </p:spTree>
    <p:extLst>
      <p:ext uri="{BB962C8B-B14F-4D97-AF65-F5344CB8AC3E}">
        <p14:creationId xmlns:p14="http://schemas.microsoft.com/office/powerpoint/2010/main" val="23096178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83</a:t>
            </a:fld>
            <a:endParaRPr lang="en-US" dirty="0"/>
          </a:p>
        </p:txBody>
      </p:sp>
    </p:spTree>
    <p:extLst>
      <p:ext uri="{BB962C8B-B14F-4D97-AF65-F5344CB8AC3E}">
        <p14:creationId xmlns:p14="http://schemas.microsoft.com/office/powerpoint/2010/main" val="30484252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84</a:t>
            </a:fld>
            <a:endParaRPr lang="en-US" dirty="0"/>
          </a:p>
        </p:txBody>
      </p:sp>
    </p:spTree>
    <p:extLst>
      <p:ext uri="{BB962C8B-B14F-4D97-AF65-F5344CB8AC3E}">
        <p14:creationId xmlns:p14="http://schemas.microsoft.com/office/powerpoint/2010/main" val="40914126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85</a:t>
            </a:fld>
            <a:endParaRPr lang="en-US" dirty="0"/>
          </a:p>
        </p:txBody>
      </p:sp>
    </p:spTree>
    <p:extLst>
      <p:ext uri="{BB962C8B-B14F-4D97-AF65-F5344CB8AC3E}">
        <p14:creationId xmlns:p14="http://schemas.microsoft.com/office/powerpoint/2010/main" val="21783353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86</a:t>
            </a:fld>
            <a:endParaRPr lang="en-US" dirty="0"/>
          </a:p>
        </p:txBody>
      </p:sp>
    </p:spTree>
    <p:extLst>
      <p:ext uri="{BB962C8B-B14F-4D97-AF65-F5344CB8AC3E}">
        <p14:creationId xmlns:p14="http://schemas.microsoft.com/office/powerpoint/2010/main" val="31617665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87</a:t>
            </a:fld>
            <a:endParaRPr lang="en-US" dirty="0"/>
          </a:p>
        </p:txBody>
      </p:sp>
    </p:spTree>
    <p:extLst>
      <p:ext uri="{BB962C8B-B14F-4D97-AF65-F5344CB8AC3E}">
        <p14:creationId xmlns:p14="http://schemas.microsoft.com/office/powerpoint/2010/main" val="29463540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88</a:t>
            </a:fld>
            <a:endParaRPr lang="en-US" dirty="0"/>
          </a:p>
        </p:txBody>
      </p:sp>
    </p:spTree>
    <p:extLst>
      <p:ext uri="{BB962C8B-B14F-4D97-AF65-F5344CB8AC3E}">
        <p14:creationId xmlns:p14="http://schemas.microsoft.com/office/powerpoint/2010/main" val="24038735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89</a:t>
            </a:fld>
            <a:endParaRPr lang="en-US" dirty="0"/>
          </a:p>
        </p:txBody>
      </p:sp>
    </p:spTree>
    <p:extLst>
      <p:ext uri="{BB962C8B-B14F-4D97-AF65-F5344CB8AC3E}">
        <p14:creationId xmlns:p14="http://schemas.microsoft.com/office/powerpoint/2010/main" val="184991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bwMode="auto">
          <a:noFill/>
          <a:ln>
            <a:solidFill>
              <a:srgbClr val="000000"/>
            </a:solidFill>
            <a:miter lim="800000"/>
            <a:headEnd/>
            <a:tailEnd/>
          </a:ln>
        </p:spPr>
      </p:sp>
      <p:sp>
        <p:nvSpPr>
          <p:cNvPr id="451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 your state’s specific requirements here.</a:t>
            </a:r>
          </a:p>
          <a:p>
            <a:endParaRPr lang="en-US"/>
          </a:p>
          <a:p>
            <a:r>
              <a:rPr lang="en-US"/>
              <a:t>The original Certificate of Registration must be aboard.</a:t>
            </a:r>
          </a:p>
          <a:p>
            <a:endParaRPr lang="en-US"/>
          </a:p>
          <a:p>
            <a:r>
              <a:rPr lang="en-US"/>
              <a:t>Numbers/Letters are on the registration certificate</a:t>
            </a:r>
          </a:p>
          <a:p>
            <a:endParaRPr lang="en-US"/>
          </a:p>
          <a:p>
            <a:r>
              <a:rPr lang="en-US"/>
              <a:t>They numbers/letters must be permanently displayed on the forward half of the vessel on both the port and starboard side</a:t>
            </a:r>
          </a:p>
          <a:p>
            <a:endParaRPr lang="en-US"/>
          </a:p>
        </p:txBody>
      </p:sp>
      <p:sp>
        <p:nvSpPr>
          <p:cNvPr id="451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5FEA9D-CFE0-4A65-A736-2D015FF0AEAF}" type="slidenum">
              <a:rPr lang="en-US" smtClean="0"/>
              <a:pPr/>
              <a:t>9</a:t>
            </a:fld>
            <a:endParaRPr lang="en-US"/>
          </a:p>
        </p:txBody>
      </p:sp>
    </p:spTree>
    <p:extLst>
      <p:ext uri="{BB962C8B-B14F-4D97-AF65-F5344CB8AC3E}">
        <p14:creationId xmlns:p14="http://schemas.microsoft.com/office/powerpoint/2010/main" val="4778127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90</a:t>
            </a:fld>
            <a:endParaRPr lang="en-US" dirty="0"/>
          </a:p>
        </p:txBody>
      </p:sp>
    </p:spTree>
    <p:extLst>
      <p:ext uri="{BB962C8B-B14F-4D97-AF65-F5344CB8AC3E}">
        <p14:creationId xmlns:p14="http://schemas.microsoft.com/office/powerpoint/2010/main" val="28706717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91</a:t>
            </a:fld>
            <a:endParaRPr lang="en-US" dirty="0"/>
          </a:p>
        </p:txBody>
      </p:sp>
    </p:spTree>
    <p:extLst>
      <p:ext uri="{BB962C8B-B14F-4D97-AF65-F5344CB8AC3E}">
        <p14:creationId xmlns:p14="http://schemas.microsoft.com/office/powerpoint/2010/main" val="27369121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92</a:t>
            </a:fld>
            <a:endParaRPr lang="en-US" dirty="0"/>
          </a:p>
        </p:txBody>
      </p:sp>
    </p:spTree>
    <p:extLst>
      <p:ext uri="{BB962C8B-B14F-4D97-AF65-F5344CB8AC3E}">
        <p14:creationId xmlns:p14="http://schemas.microsoft.com/office/powerpoint/2010/main" val="17995469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93</a:t>
            </a:fld>
            <a:endParaRPr lang="en-US" dirty="0"/>
          </a:p>
        </p:txBody>
      </p:sp>
    </p:spTree>
    <p:extLst>
      <p:ext uri="{BB962C8B-B14F-4D97-AF65-F5344CB8AC3E}">
        <p14:creationId xmlns:p14="http://schemas.microsoft.com/office/powerpoint/2010/main" val="15738358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94</a:t>
            </a:fld>
            <a:endParaRPr lang="en-US" dirty="0"/>
          </a:p>
        </p:txBody>
      </p:sp>
    </p:spTree>
    <p:extLst>
      <p:ext uri="{BB962C8B-B14F-4D97-AF65-F5344CB8AC3E}">
        <p14:creationId xmlns:p14="http://schemas.microsoft.com/office/powerpoint/2010/main" val="23085156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95</a:t>
            </a:fld>
            <a:endParaRPr lang="en-US" dirty="0"/>
          </a:p>
        </p:txBody>
      </p:sp>
    </p:spTree>
    <p:extLst>
      <p:ext uri="{BB962C8B-B14F-4D97-AF65-F5344CB8AC3E}">
        <p14:creationId xmlns:p14="http://schemas.microsoft.com/office/powerpoint/2010/main" val="1977744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96</a:t>
            </a:fld>
            <a:endParaRPr lang="en-US" dirty="0"/>
          </a:p>
        </p:txBody>
      </p:sp>
    </p:spTree>
    <p:extLst>
      <p:ext uri="{BB962C8B-B14F-4D97-AF65-F5344CB8AC3E}">
        <p14:creationId xmlns:p14="http://schemas.microsoft.com/office/powerpoint/2010/main" val="16013769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97</a:t>
            </a:fld>
            <a:endParaRPr lang="en-US" dirty="0"/>
          </a:p>
        </p:txBody>
      </p:sp>
    </p:spTree>
    <p:extLst>
      <p:ext uri="{BB962C8B-B14F-4D97-AF65-F5344CB8AC3E}">
        <p14:creationId xmlns:p14="http://schemas.microsoft.com/office/powerpoint/2010/main" val="1346021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5/1/21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3" name="Text Placeholder 2"/>
          <p:cNvSpPr>
            <a:spLocks noGrp="1"/>
          </p:cNvSpPr>
          <p:nvPr>
            <p:ph type="body" idx="1"/>
          </p:nvPr>
        </p:nvSpPr>
        <p:spPr bwMode="auto">
          <a:xfrm>
            <a:off x="457200" y="128016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6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ctrTitle"/>
          </p:nvPr>
        </p:nvSpPr>
        <p:spPr>
          <a:xfrm>
            <a:off x="0" y="0"/>
            <a:ext cx="9144000" cy="1371600"/>
          </a:xfrm>
        </p:spPr>
        <p:txBody>
          <a:bodyPr/>
          <a:lstStyle/>
          <a:p>
            <a:r>
              <a:rPr lang="es-BO" sz="3600"/>
              <a:t>Capitulo 4</a:t>
            </a:r>
          </a:p>
        </p:txBody>
      </p:sp>
      <p:sp>
        <p:nvSpPr>
          <p:cNvPr id="151555" name="Subtitle 2"/>
          <p:cNvSpPr>
            <a:spLocks noGrp="1"/>
          </p:cNvSpPr>
          <p:nvPr>
            <p:ph type="subTitle" idx="1"/>
          </p:nvPr>
        </p:nvSpPr>
        <p:spPr>
          <a:xfrm>
            <a:off x="762000" y="4267200"/>
            <a:ext cx="7772400" cy="762000"/>
          </a:xfrm>
        </p:spPr>
        <p:txBody>
          <a:bodyPr/>
          <a:lstStyle/>
          <a:p>
            <a:r>
              <a:rPr lang="es-ES" dirty="0">
                <a:cs typeface="Arial" charset="0"/>
              </a:rPr>
              <a:t>Requisitos legales para la navegación
</a:t>
            </a:r>
            <a:endParaRPr lang="en-US" dirty="0">
              <a:cs typeface="Arial" charset="0"/>
            </a:endParaRPr>
          </a:p>
        </p:txBody>
      </p:sp>
      <p:pic>
        <p:nvPicPr>
          <p:cNvPr id="151556" name="Picture 8" descr="pfd_type_iv_r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199" y="1752600"/>
            <a:ext cx="3001821" cy="2153391"/>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3" name="Picture 2">
            <a:extLst>
              <a:ext uri="{FF2B5EF4-FFF2-40B4-BE49-F238E27FC236}">
                <a16:creationId xmlns:a16="http://schemas.microsoft.com/office/drawing/2014/main" id="{FCC89964-BEF4-D048-9C6C-419D16D2A47C}"/>
              </a:ext>
            </a:extLst>
          </p:cNvPr>
          <p:cNvPicPr>
            <a:picLocks noChangeAspect="1"/>
          </p:cNvPicPr>
          <p:nvPr/>
        </p:nvPicPr>
        <p:blipFill>
          <a:blip r:embed="rId5"/>
          <a:stretch>
            <a:fillRect/>
          </a:stretch>
        </p:blipFill>
        <p:spPr>
          <a:xfrm>
            <a:off x="533400" y="228600"/>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_1-RD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1132" y="2362200"/>
            <a:ext cx="4587064" cy="381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Title 3"/>
          <p:cNvSpPr>
            <a:spLocks noGrp="1"/>
          </p:cNvSpPr>
          <p:nvPr>
            <p:ph type="title"/>
          </p:nvPr>
        </p:nvSpPr>
        <p:spPr>
          <a:xfrm>
            <a:off x="0" y="452558"/>
            <a:ext cx="9144000" cy="919041"/>
          </a:xfrm>
        </p:spPr>
        <p:txBody>
          <a:bodyPr/>
          <a:lstStyle/>
          <a:p>
            <a:r>
              <a:rPr lang="es-US"/>
              <a:t>Certificado de número de registro</a:t>
            </a:r>
            <a:br>
              <a:rPr lang="es-US"/>
            </a:br>
            <a:r>
              <a:rPr lang="es-US"/>
              <a:t>y calcomanía de validación
</a:t>
            </a:r>
            <a:endParaRPr lang="en-US"/>
          </a:p>
        </p:txBody>
      </p:sp>
      <p:sp>
        <p:nvSpPr>
          <p:cNvPr id="167939" name="Content Placeholder 4"/>
          <p:cNvSpPr>
            <a:spLocks noGrp="1"/>
          </p:cNvSpPr>
          <p:nvPr>
            <p:ph idx="1"/>
          </p:nvPr>
        </p:nvSpPr>
        <p:spPr>
          <a:xfrm>
            <a:off x="457200" y="1524000"/>
            <a:ext cx="8650996" cy="4785360"/>
          </a:xfrm>
        </p:spPr>
        <p:txBody>
          <a:bodyPr/>
          <a:lstStyle/>
          <a:p>
            <a:r>
              <a:rPr lang="es-US"/>
              <a:t>Las leyes estatales varían. Consulte con la agencia de navegación de su estado para conocer los requisitos específicos.</a:t>
            </a:r>
          </a:p>
          <a:p>
            <a:pPr lvl="1"/>
            <a:r>
              <a:rPr lang="es-US"/>
              <a:t>Conozca el lugar de </a:t>
            </a:r>
          </a:p>
          <a:p>
            <a:pPr marL="800100" lvl="2" indent="0">
              <a:spcBef>
                <a:spcPts val="600"/>
              </a:spcBef>
              <a:buNone/>
            </a:pPr>
            <a:r>
              <a:rPr lang="es-US"/>
              <a:t>colocación de las</a:t>
            </a:r>
          </a:p>
          <a:p>
            <a:pPr marL="800100" lvl="2" indent="0">
              <a:spcBef>
                <a:spcPts val="600"/>
              </a:spcBef>
              <a:buNone/>
            </a:pPr>
            <a:r>
              <a:rPr lang="es-US"/>
              <a:t>calcomanías</a:t>
            </a:r>
          </a:p>
          <a:p>
            <a:pPr lvl="1"/>
            <a:r>
              <a:rPr lang="es-US"/>
              <a:t>El vencimiento es anual</a:t>
            </a:r>
          </a:p>
        </p:txBody>
      </p:sp>
      <p:pic>
        <p:nvPicPr>
          <p:cNvPr id="5"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p:nvPr>
        </p:nvSpPr>
        <p:spPr>
          <a:xfrm>
            <a:off x="-76200" y="320455"/>
            <a:ext cx="9144000" cy="1371600"/>
          </a:xfrm>
        </p:spPr>
        <p:txBody>
          <a:bodyPr/>
          <a:lstStyle/>
          <a:p>
            <a:r>
              <a:rPr lang="es-US"/>
              <a:t>Otros datos sobre titulos y registro
</a:t>
            </a:r>
            <a:endParaRPr lang="en-US"/>
          </a:p>
        </p:txBody>
      </p:sp>
      <p:sp>
        <p:nvSpPr>
          <p:cNvPr id="171012" name="Content Placeholder 6"/>
          <p:cNvSpPr>
            <a:spLocks noGrp="1"/>
          </p:cNvSpPr>
          <p:nvPr>
            <p:ph sz="half" idx="2"/>
          </p:nvPr>
        </p:nvSpPr>
        <p:spPr>
          <a:xfrm>
            <a:off x="437499" y="1752600"/>
            <a:ext cx="8382000" cy="4328160"/>
          </a:xfrm>
        </p:spPr>
        <p:txBody>
          <a:bodyPr/>
          <a:lstStyle/>
          <a:p>
            <a:r>
              <a:rPr lang="es-US"/>
              <a:t>¿Se requiere título para una embarcación?</a:t>
            </a:r>
          </a:p>
          <a:p>
            <a:r>
              <a:rPr lang="es-US"/>
              <a:t>¿Se requiere título para un motor fuera de borda?</a:t>
            </a:r>
          </a:p>
          <a:p>
            <a:r>
              <a:rPr lang="es-US"/>
              <a:t>¿Cuándo vencen el certificado de número y la calcomanía de validación?</a:t>
            </a:r>
          </a:p>
          <a:p>
            <a:r>
              <a:rPr lang="es-US"/>
              <a:t>¿Qué debe hacer si una embarcación es transferida, destruida, abandonada, perdida, robada o recuperada?</a:t>
            </a:r>
          </a:p>
        </p:txBody>
      </p:sp>
      <p:sp>
        <p:nvSpPr>
          <p:cNvPr id="2" name="TextBox 1"/>
          <p:cNvSpPr txBox="1"/>
          <p:nvPr/>
        </p:nvSpPr>
        <p:spPr>
          <a:xfrm>
            <a:off x="312615" y="6486769"/>
            <a:ext cx="184666" cy="369332"/>
          </a:xfrm>
          <a:prstGeom prst="rect">
            <a:avLst/>
          </a:prstGeom>
          <a:noFill/>
        </p:spPr>
        <p:txBody>
          <a:bodyPr wrap="none" rtlCol="0">
            <a:spAutoFit/>
          </a:bodyPr>
          <a:lstStyle/>
          <a:p>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3" name="TextBox 2">
            <a:extLst>
              <a:ext uri="{FF2B5EF4-FFF2-40B4-BE49-F238E27FC236}">
                <a16:creationId xmlns:a16="http://schemas.microsoft.com/office/drawing/2014/main" id="{749FA3AD-AFE5-4C80-AC12-6EA318F9D1EF}"/>
              </a:ext>
            </a:extLst>
          </p:cNvPr>
          <p:cNvSpPr txBox="1"/>
          <p:nvPr/>
        </p:nvSpPr>
        <p:spPr>
          <a:xfrm>
            <a:off x="481005" y="1026376"/>
            <a:ext cx="3465120" cy="523220"/>
          </a:xfrm>
          <a:prstGeom prst="rect">
            <a:avLst/>
          </a:prstGeom>
          <a:noFill/>
        </p:spPr>
        <p:txBody>
          <a:bodyPr wrap="square" rtlCol="0">
            <a:spAutoFit/>
          </a:bodyPr>
          <a:lstStyle/>
          <a:p>
            <a:r>
              <a:rPr lang="es-US" sz="2800" b="1">
                <a:solidFill>
                  <a:srgbClr val="0070C0"/>
                </a:solidFill>
              </a:rPr>
              <a:t>En su estado:</a:t>
            </a:r>
            <a:endParaRPr lang="es-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4"/>
          <p:cNvSpPr>
            <a:spLocks noGrp="1"/>
          </p:cNvSpPr>
          <p:nvPr>
            <p:ph type="title"/>
          </p:nvPr>
        </p:nvSpPr>
        <p:spPr>
          <a:xfrm>
            <a:off x="-9144" y="228600"/>
            <a:ext cx="9144000" cy="1371600"/>
          </a:xfrm>
        </p:spPr>
        <p:txBody>
          <a:bodyPr/>
          <a:lstStyle/>
          <a:p>
            <a:r>
              <a:rPr lang="es-US"/>
              <a:t>Otros datos sobre titulos y registro 
</a:t>
            </a:r>
            <a:endParaRPr lang="en-US"/>
          </a:p>
        </p:txBody>
      </p:sp>
      <p:sp>
        <p:nvSpPr>
          <p:cNvPr id="172036" name="Content Placeholder 6"/>
          <p:cNvSpPr>
            <a:spLocks noGrp="1"/>
          </p:cNvSpPr>
          <p:nvPr>
            <p:ph sz="half" idx="2"/>
          </p:nvPr>
        </p:nvSpPr>
        <p:spPr>
          <a:xfrm>
            <a:off x="457200" y="2209800"/>
            <a:ext cx="8229600" cy="5029200"/>
          </a:xfrm>
        </p:spPr>
        <p:txBody>
          <a:bodyPr/>
          <a:lstStyle/>
          <a:p>
            <a:r>
              <a:rPr lang="es-US"/>
              <a:t>¿Qué debe hacer si se pierde o se destruye un certificado de número o una calcomanía de validación?
¿Qué debe hacer si su dirección cambia?
¿Cómo solicita un "Certificado de Documentación" de la Guardia Costera de los EE. UU. para una embarcación recreativa más grande?
</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a:extLst>
              <a:ext uri="{FF2B5EF4-FFF2-40B4-BE49-F238E27FC236}">
                <a16:creationId xmlns:a16="http://schemas.microsoft.com/office/drawing/2014/main" id="{43593B42-6F7E-4271-9C63-AD1E21B1F150}"/>
              </a:ext>
            </a:extLst>
          </p:cNvPr>
          <p:cNvSpPr txBox="1"/>
          <p:nvPr/>
        </p:nvSpPr>
        <p:spPr>
          <a:xfrm>
            <a:off x="457200" y="1300490"/>
            <a:ext cx="3465120" cy="523220"/>
          </a:xfrm>
          <a:prstGeom prst="rect">
            <a:avLst/>
          </a:prstGeom>
          <a:noFill/>
        </p:spPr>
        <p:txBody>
          <a:bodyPr wrap="square" rtlCol="0">
            <a:spAutoFit/>
          </a:bodyPr>
          <a:lstStyle/>
          <a:p>
            <a:r>
              <a:rPr lang="es-US" sz="2800" b="1">
                <a:solidFill>
                  <a:srgbClr val="0070C0"/>
                </a:solidFill>
              </a:rPr>
              <a:t>En su estado:</a:t>
            </a:r>
            <a:endParaRPr lang="es-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p:txBody>
          <a:bodyPr/>
          <a:lstStyle/>
          <a:p>
            <a:r>
              <a:rPr lang="es-US"/>
              <a:t>Número de identificación del casco
</a:t>
            </a:r>
            <a:endParaRPr lang="en-US"/>
          </a:p>
        </p:txBody>
      </p:sp>
      <p:pic>
        <p:nvPicPr>
          <p:cNvPr id="163843" name="Content Placeholder 5" descr="hull_identification_numb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761542"/>
            <a:ext cx="4865241" cy="4006387"/>
          </a:xfrm>
          <a:prstGeom prst="rect">
            <a:avLst/>
          </a:prstGeom>
          <a:noFill/>
          <a:ln w="9525">
            <a:noFill/>
            <a:miter lim="800000"/>
            <a:headEnd/>
            <a:tailEnd/>
          </a:ln>
        </p:spPr>
      </p:pic>
      <p:sp>
        <p:nvSpPr>
          <p:cNvPr id="163844" name="Rectangle 3"/>
          <p:cNvSpPr txBox="1">
            <a:spLocks noChangeArrowheads="1"/>
          </p:cNvSpPr>
          <p:nvPr/>
        </p:nvSpPr>
        <p:spPr bwMode="auto">
          <a:xfrm>
            <a:off x="609600" y="4767930"/>
            <a:ext cx="8877300" cy="1328527"/>
          </a:xfrm>
          <a:prstGeom prst="rect">
            <a:avLst/>
          </a:prstGeom>
          <a:noFill/>
          <a:ln w="9525">
            <a:noFill/>
            <a:miter lim="800000"/>
            <a:headEnd/>
            <a:tailEnd/>
          </a:ln>
        </p:spPr>
        <p:txBody>
          <a:bodyPr/>
          <a:lstStyle/>
          <a:p>
            <a:pPr eaLnBrk="0" hangingPunct="0">
              <a:spcBef>
                <a:spcPct val="20000"/>
              </a:spcBef>
              <a:buClr>
                <a:srgbClr val="0070C0"/>
              </a:buClr>
              <a:buSzPct val="100000"/>
            </a:pPr>
            <a:r>
              <a:rPr lang="es-US" sz="2500" b="1">
                <a:cs typeface="Arial" charset="0"/>
              </a:rPr>
              <a:t>El número de identificación del casco (HIN) es un 
número exclusivo que identifica a una embarcación</a:t>
            </a:r>
            <a:endParaRPr lang="en-US" sz="2500" b="1">
              <a:cs typeface="Arial" charset="0"/>
            </a:endParaRPr>
          </a:p>
        </p:txBody>
      </p:sp>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a:xfrm>
            <a:off x="0" y="488095"/>
            <a:ext cx="9144000" cy="1192945"/>
          </a:xfrm>
        </p:spPr>
        <p:txBody>
          <a:bodyPr/>
          <a:lstStyle/>
          <a:p>
            <a:r>
              <a:rPr lang="es-US"/>
              <a:t>Placa de Capacidad/</a:t>
            </a:r>
            <a:br>
              <a:rPr lang="es-US"/>
            </a:br>
            <a:r>
              <a:rPr lang="es-US">
                <a:highlight>
                  <a:srgbClr val="FFFF00"/>
                </a:highlight>
              </a:rPr>
              <a:t>Certificado de Cumplimiento</a:t>
            </a:r>
            <a:r>
              <a:rPr lang="en-US"/>
              <a:t>
</a:t>
            </a:r>
          </a:p>
        </p:txBody>
      </p:sp>
      <p:sp>
        <p:nvSpPr>
          <p:cNvPr id="163844" name="Rectangle 3"/>
          <p:cNvSpPr txBox="1">
            <a:spLocks noChangeArrowheads="1"/>
          </p:cNvSpPr>
          <p:nvPr/>
        </p:nvSpPr>
        <p:spPr bwMode="auto">
          <a:xfrm>
            <a:off x="298622" y="4083904"/>
            <a:ext cx="8534400" cy="1752600"/>
          </a:xfrm>
          <a:prstGeom prst="rect">
            <a:avLst/>
          </a:prstGeom>
          <a:noFill/>
          <a:ln w="9525">
            <a:noFill/>
            <a:miter lim="800000"/>
            <a:headEnd/>
            <a:tailEnd/>
          </a:ln>
        </p:spPr>
        <p:txBody>
          <a:bodyPr/>
          <a:lstStyle/>
          <a:p>
            <a:pPr eaLnBrk="0" hangingPunct="0">
              <a:spcBef>
                <a:spcPct val="20000"/>
              </a:spcBef>
              <a:buClr>
                <a:srgbClr val="0070C0"/>
              </a:buClr>
              <a:buSzPct val="100000"/>
            </a:pPr>
            <a:r>
              <a:rPr lang="es-US" sz="2500" b="1">
                <a:cs typeface="Arial" charset="0"/>
              </a:rPr>
              <a:t>La placa de capacidad especifica el peso máximo y/o el número de personas que el barco puede transportar de forma segura, así como la potencia máxima permitida para la embarcación
</a:t>
            </a:r>
            <a:endParaRPr lang="en-US" sz="2500" b="1">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6" descr="Fig 2-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800" y="1905000"/>
            <a:ext cx="480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 2-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1438275"/>
            <a:ext cx="33035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3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s-US"/>
              <a:t>Quién puede operar una embarcación</a:t>
            </a:r>
            <a:endParaRPr lang="en-US"/>
          </a:p>
        </p:txBody>
      </p:sp>
      <p:sp>
        <p:nvSpPr>
          <p:cNvPr id="175108" name="Content Placeholder 2"/>
          <p:cNvSpPr>
            <a:spLocks noGrp="1"/>
          </p:cNvSpPr>
          <p:nvPr>
            <p:ph sz="half" idx="2"/>
          </p:nvPr>
        </p:nvSpPr>
        <p:spPr>
          <a:xfrm>
            <a:off x="457200" y="1280160"/>
            <a:ext cx="8686800" cy="5029200"/>
          </a:xfrm>
        </p:spPr>
        <p:txBody>
          <a:bodyPr/>
          <a:lstStyle/>
          <a:p>
            <a:pPr marL="0" indent="0">
              <a:buNone/>
            </a:pPr>
            <a:r>
              <a:rPr lang="es-US">
                <a:solidFill>
                  <a:srgbClr val="0070C0"/>
                </a:solidFill>
              </a:rPr>
              <a:t>En su estado:</a:t>
            </a:r>
          </a:p>
          <a:p>
            <a:r>
              <a:rPr lang="es-US"/>
              <a:t>¿Qué edad debe tener una persona para operar una embarcación, o una moto acuática personal (PWC) o una embarcación con una potencia específica?
¿Cuales personas tienen por ley que tomar un curso estatal de navegación?</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24384" y="304800"/>
            <a:ext cx="9144000" cy="1371600"/>
          </a:xfrm>
        </p:spPr>
        <p:txBody>
          <a:bodyPr/>
          <a:lstStyle/>
          <a:p>
            <a:r>
              <a:rPr lang="es-US"/>
              <a:t>Quién puede operar una embarcación
</a:t>
            </a:r>
            <a:endParaRPr lang="en-US"/>
          </a:p>
        </p:txBody>
      </p:sp>
      <p:sp>
        <p:nvSpPr>
          <p:cNvPr id="176132" name="Content Placeholder 2"/>
          <p:cNvSpPr>
            <a:spLocks noGrp="1"/>
          </p:cNvSpPr>
          <p:nvPr>
            <p:ph sz="half" idx="2"/>
          </p:nvPr>
        </p:nvSpPr>
        <p:spPr>
          <a:xfrm>
            <a:off x="457200" y="1280160"/>
            <a:ext cx="8686800" cy="5029200"/>
          </a:xfrm>
        </p:spPr>
        <p:txBody>
          <a:bodyPr/>
          <a:lstStyle/>
          <a:p>
            <a:pPr marL="0" indent="0">
              <a:buNone/>
            </a:pPr>
            <a:r>
              <a:rPr lang="en-US">
                <a:solidFill>
                  <a:srgbClr val="0070C0"/>
                </a:solidFill>
              </a:rPr>
              <a:t>En </a:t>
            </a:r>
            <a:r>
              <a:rPr lang="en-US" err="1">
                <a:solidFill>
                  <a:srgbClr val="0070C0"/>
                </a:solidFill>
              </a:rPr>
              <a:t>su</a:t>
            </a:r>
            <a:r>
              <a:rPr lang="en-US">
                <a:solidFill>
                  <a:srgbClr val="0070C0"/>
                </a:solidFill>
              </a:rPr>
              <a:t> </a:t>
            </a:r>
            <a:r>
              <a:rPr lang="en-US" err="1">
                <a:solidFill>
                  <a:srgbClr val="0070C0"/>
                </a:solidFill>
              </a:rPr>
              <a:t>estado</a:t>
            </a:r>
            <a:r>
              <a:rPr lang="en-US">
                <a:solidFill>
                  <a:srgbClr val="0070C0"/>
                </a:solidFill>
              </a:rPr>
              <a:t>:</a:t>
            </a:r>
          </a:p>
          <a:p>
            <a:pPr>
              <a:spcBef>
                <a:spcPts val="1800"/>
              </a:spcBef>
            </a:pPr>
            <a:r>
              <a:rPr lang="es-US"/>
              <a:t>¿Quiénes deben tener un adulto a bordo de la embarcación?
¿Es que los operadores están obligados a llevar su certificado estatal de navegacion a bordo?
¿Quiénes están exentos de tomar el curso estatal de la navegación?		</a:t>
            </a:r>
            <a:r>
              <a:rPr lang="en-US"/>
              <a:t>			</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12192" y="309562"/>
            <a:ext cx="9144000" cy="1371600"/>
          </a:xfrm>
        </p:spPr>
        <p:txBody>
          <a:bodyPr/>
          <a:lstStyle/>
          <a:p>
            <a:r>
              <a:rPr lang="es-US"/>
              <a:t>Operación ilegal de una embarcación
</a:t>
            </a:r>
            <a:endParaRPr lang="en-US"/>
          </a:p>
        </p:txBody>
      </p:sp>
      <p:sp>
        <p:nvSpPr>
          <p:cNvPr id="3" name="Content Placeholder 2"/>
          <p:cNvSpPr>
            <a:spLocks noGrp="1"/>
          </p:cNvSpPr>
          <p:nvPr>
            <p:ph idx="1"/>
          </p:nvPr>
        </p:nvSpPr>
        <p:spPr/>
        <p:txBody>
          <a:bodyPr/>
          <a:lstStyle/>
          <a:p>
            <a:r>
              <a:rPr lang="es-US"/>
              <a:t>Operación imprudente significa navegar de una manera que podría poner en peligro la vida, la seguridad o la propiedad suya o ajena</a:t>
            </a:r>
            <a:endParaRPr lang="en-US"/>
          </a:p>
        </p:txBody>
      </p:sp>
      <p:pic>
        <p:nvPicPr>
          <p:cNvPr id="166916" name="Picture 4" descr="C:\DOCUME~1\bbullock\LOCALS~1\Temp\VMwareDnD\0fbe22b0\pwc_annoy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2624328"/>
            <a:ext cx="4446588" cy="3500438"/>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3"/>
          <p:cNvSpPr>
            <a:spLocks noGrp="1"/>
          </p:cNvSpPr>
          <p:nvPr>
            <p:ph type="title"/>
          </p:nvPr>
        </p:nvSpPr>
        <p:spPr>
          <a:xfrm>
            <a:off x="0" y="0"/>
            <a:ext cx="9144000" cy="1905000"/>
          </a:xfrm>
        </p:spPr>
        <p:txBody>
          <a:bodyPr/>
          <a:lstStyle/>
          <a:p>
            <a:r>
              <a:rPr lang="es-US"/>
              <a:t>Operación ilegal de una embarcación
</a:t>
            </a:r>
            <a:endParaRPr lang="en-US"/>
          </a:p>
        </p:txBody>
      </p:sp>
      <p:sp>
        <p:nvSpPr>
          <p:cNvPr id="178180" name="Content Placeholder 5"/>
          <p:cNvSpPr>
            <a:spLocks noGrp="1"/>
          </p:cNvSpPr>
          <p:nvPr>
            <p:ph sz="half" idx="2"/>
          </p:nvPr>
        </p:nvSpPr>
        <p:spPr>
          <a:xfrm>
            <a:off x="457200" y="1280160"/>
            <a:ext cx="8686800" cy="5029200"/>
          </a:xfrm>
        </p:spPr>
        <p:txBody>
          <a:bodyPr/>
          <a:lstStyle/>
          <a:p>
            <a:pPr marL="0" indent="0">
              <a:spcBef>
                <a:spcPts val="1200"/>
              </a:spcBef>
              <a:buNone/>
            </a:pPr>
            <a:r>
              <a:rPr lang="es-US">
                <a:solidFill>
                  <a:srgbClr val="0070C0"/>
                </a:solidFill>
              </a:rPr>
              <a:t>En su estado, la operación imprudente incluye:</a:t>
            </a:r>
          </a:p>
          <a:p>
            <a:pPr marL="0" indent="0">
              <a:spcBef>
                <a:spcPts val="1200"/>
              </a:spcBef>
              <a:buNone/>
            </a:pPr>
            <a:endParaRPr lang="es-US">
              <a:solidFill>
                <a:srgbClr val="0070C0"/>
              </a:solidFill>
            </a:endParaRPr>
          </a:p>
          <a:p>
            <a:pPr>
              <a:spcBef>
                <a:spcPts val="1200"/>
              </a:spcBef>
            </a:pPr>
            <a:r>
              <a:rPr lang="es-US"/>
              <a:t>¿Zigzaguear a través del tráfico congestionado? 
 ¿Operar en áreas de natación u otras áreas restringidas? 
 ¿Saltar las estelas cerca de otra nave? 
 ¿Desviarse en el último momento para evitar la colisión? 
 ¿Perseguir o acosar a la vida silvestre? 
</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DOCUME~1\bbullock\LOCALS~1\Temp\VMwareDnD\06153215\bui_enforcement.jpg">
            <a:extLst>
              <a:ext uri="{FF2B5EF4-FFF2-40B4-BE49-F238E27FC236}">
                <a16:creationId xmlns:a16="http://schemas.microsoft.com/office/drawing/2014/main" id="{21FCDBD2-7BD4-44EB-879C-6496232550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1545" y="3124201"/>
            <a:ext cx="3810000" cy="3032760"/>
          </a:xfrm>
          <a:prstGeom prst="rect">
            <a:avLst/>
          </a:prstGeom>
          <a:noFill/>
          <a:ln w="9525">
            <a:noFill/>
            <a:miter lim="800000"/>
            <a:headEnd/>
            <a:tailEnd/>
          </a:ln>
        </p:spPr>
      </p:pic>
      <p:sp>
        <p:nvSpPr>
          <p:cNvPr id="168962" name="Title 3"/>
          <p:cNvSpPr>
            <a:spLocks noGrp="1"/>
          </p:cNvSpPr>
          <p:nvPr>
            <p:ph type="title"/>
          </p:nvPr>
        </p:nvSpPr>
        <p:spPr/>
        <p:txBody>
          <a:bodyPr/>
          <a:lstStyle/>
          <a:p>
            <a:r>
              <a:rPr lang="en-US"/>
              <a:t>Alcohol y Drogas
</a:t>
            </a:r>
          </a:p>
        </p:txBody>
      </p:sp>
      <p:sp>
        <p:nvSpPr>
          <p:cNvPr id="181252" name="Content Placeholder 5"/>
          <p:cNvSpPr>
            <a:spLocks noGrp="1"/>
          </p:cNvSpPr>
          <p:nvPr>
            <p:ph sz="half" idx="2"/>
          </p:nvPr>
        </p:nvSpPr>
        <p:spPr>
          <a:xfrm>
            <a:off x="342900" y="622519"/>
            <a:ext cx="8458200" cy="3032760"/>
          </a:xfrm>
        </p:spPr>
        <p:txBody>
          <a:bodyPr/>
          <a:lstStyle/>
          <a:p>
            <a:pPr marL="0" indent="0">
              <a:buNone/>
            </a:pPr>
            <a:r>
              <a:rPr lang="en-US" err="1">
                <a:solidFill>
                  <a:schemeClr val="accent1"/>
                </a:solidFill>
              </a:rPr>
              <a:t>En</a:t>
            </a:r>
            <a:r>
              <a:rPr lang="en-US">
                <a:solidFill>
                  <a:schemeClr val="accent1"/>
                </a:solidFill>
              </a:rPr>
              <a:t> </a:t>
            </a:r>
            <a:r>
              <a:rPr lang="en-US" err="1">
                <a:solidFill>
                  <a:schemeClr val="accent1"/>
                </a:solidFill>
              </a:rPr>
              <a:t>su</a:t>
            </a:r>
            <a:r>
              <a:rPr lang="en-US">
                <a:solidFill>
                  <a:schemeClr val="accent1"/>
                </a:solidFill>
              </a:rPr>
              <a:t> </a:t>
            </a:r>
            <a:r>
              <a:rPr lang="en-US" err="1">
                <a:solidFill>
                  <a:schemeClr val="accent1"/>
                </a:solidFill>
              </a:rPr>
              <a:t>estado</a:t>
            </a:r>
            <a:r>
              <a:rPr lang="en-US">
                <a:solidFill>
                  <a:schemeClr val="accent1"/>
                </a:solidFill>
              </a:rPr>
              <a:t>:</a:t>
            </a:r>
          </a:p>
          <a:p>
            <a:pPr>
              <a:spcBef>
                <a:spcPts val="1800"/>
              </a:spcBef>
            </a:pPr>
            <a:r>
              <a:rPr lang="es-US"/>
              <a:t>¿Cómo se define la navegación en estado de embriaguez (BWI)?
¿Qué determina si una persona está intoxicada, incluido el porcentaje de concentración de alcohol en sangre?</a:t>
            </a:r>
            <a:endParaRPr lang="en-US"/>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a:extLst>
              <a:ext uri="{FF2B5EF4-FFF2-40B4-BE49-F238E27FC236}">
                <a16:creationId xmlns:a16="http://schemas.microsoft.com/office/drawing/2014/main" id="{C15CC72B-C670-4740-92D4-D78F03C58838}"/>
              </a:ext>
            </a:extLst>
          </p:cNvPr>
          <p:cNvSpPr txBox="1"/>
          <p:nvPr/>
        </p:nvSpPr>
        <p:spPr>
          <a:xfrm>
            <a:off x="304800" y="3636423"/>
            <a:ext cx="4648200" cy="2246769"/>
          </a:xfrm>
          <a:prstGeom prst="rect">
            <a:avLst/>
          </a:prstGeom>
          <a:noFill/>
        </p:spPr>
        <p:txBody>
          <a:bodyPr wrap="square" rtlCol="0">
            <a:spAutoFit/>
          </a:bodyPr>
          <a:lstStyle/>
          <a:p>
            <a:pPr marL="342900" lvl="0" indent="-342900" eaLnBrk="0" hangingPunct="0">
              <a:spcBef>
                <a:spcPts val="1800"/>
              </a:spcBef>
              <a:buClr>
                <a:srgbClr val="0070C0"/>
              </a:buClr>
              <a:buSzPct val="100000"/>
              <a:buFont typeface="Wingdings" pitchFamily="2" charset="2"/>
              <a:buChar char=""/>
            </a:pPr>
            <a:r>
              <a:rPr lang="es-US" sz="2500" b="1">
                <a:solidFill>
                  <a:prstClr val="black"/>
                </a:solidFill>
                <a:latin typeface="Arial" pitchFamily="34" charset="0"/>
                <a:cs typeface="Arial" pitchFamily="34" charset="0"/>
              </a:rPr>
              <a:t>¿Cuáles son las sanciones para intoxicacion?</a:t>
            </a:r>
          </a:p>
          <a:p>
            <a:pPr marL="342900" lvl="0" indent="-342900" eaLnBrk="0" hangingPunct="0">
              <a:spcBef>
                <a:spcPts val="1800"/>
              </a:spcBef>
              <a:buClr>
                <a:srgbClr val="0070C0"/>
              </a:buClr>
              <a:buSzPct val="100000"/>
              <a:buFont typeface="Wingdings" pitchFamily="2" charset="2"/>
              <a:buChar char=""/>
            </a:pPr>
            <a:r>
              <a:rPr lang="es-US" sz="2500" b="1">
                <a:solidFill>
                  <a:prstClr val="black"/>
                </a:solidFill>
                <a:latin typeface="Arial" pitchFamily="34" charset="0"/>
                <a:cs typeface="Arial" pitchFamily="34" charset="0"/>
              </a:rPr>
              <a:t> ¿En que consiste haber consentido que le hagan una prueba alcolica?</a:t>
            </a:r>
            <a:endParaRPr lang="en-US" sz="2500" b="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s-US">
                <a:latin typeface="Arial Black"/>
              </a:rPr>
              <a:t>Tópicos Principales
</a:t>
            </a:r>
          </a:p>
        </p:txBody>
      </p:sp>
      <p:sp>
        <p:nvSpPr>
          <p:cNvPr id="152579" name="Rectangle 3"/>
          <p:cNvSpPr>
            <a:spLocks noGrp="1" noChangeArrowheads="1"/>
          </p:cNvSpPr>
          <p:nvPr>
            <p:ph idx="1"/>
          </p:nvPr>
        </p:nvSpPr>
        <p:spPr/>
        <p:txBody>
          <a:bodyPr/>
          <a:lstStyle/>
          <a:p>
            <a:pPr>
              <a:spcBef>
                <a:spcPts val="2400"/>
              </a:spcBef>
            </a:pPr>
            <a:r>
              <a:rPr lang="es-ES" dirty="0">
                <a:latin typeface="Arial"/>
                <a:cs typeface="Arial"/>
              </a:rPr>
              <a:t>Numeración y documentación </a:t>
            </a:r>
            <a:endParaRPr lang="en-US" dirty="0">
              <a:latin typeface="Arial"/>
              <a:cs typeface="Arial"/>
            </a:endParaRPr>
          </a:p>
          <a:p>
            <a:pPr>
              <a:spcBef>
                <a:spcPts val="2400"/>
              </a:spcBef>
            </a:pPr>
            <a:r>
              <a:rPr lang="es-ES" dirty="0">
                <a:latin typeface="Arial"/>
                <a:cs typeface="Arial"/>
              </a:rPr>
              <a:t>Número de identificación del casco (HIN)</a:t>
            </a:r>
            <a:endParaRPr lang="en-US" dirty="0">
              <a:latin typeface="Arial"/>
              <a:cs typeface="Arial"/>
            </a:endParaRPr>
          </a:p>
          <a:p>
            <a:pPr>
              <a:spcBef>
                <a:spcPts val="2400"/>
              </a:spcBef>
            </a:pPr>
            <a:r>
              <a:rPr lang="es-ES" dirty="0">
                <a:latin typeface="Arial"/>
                <a:cs typeface="Arial"/>
              </a:rPr>
              <a:t>Requisitos de edad y entrenamiento </a:t>
            </a:r>
            <a:endParaRPr lang="en-US" dirty="0">
              <a:latin typeface="Arial"/>
              <a:cs typeface="Arial"/>
            </a:endParaRPr>
          </a:p>
          <a:p>
            <a:pPr>
              <a:spcBef>
                <a:spcPts val="2400"/>
              </a:spcBef>
            </a:pPr>
            <a:r>
              <a:rPr lang="es-ES" dirty="0">
                <a:latin typeface="Arial"/>
                <a:cs typeface="Arial"/>
              </a:rPr>
              <a:t>Operación ilegal</a:t>
            </a:r>
            <a:endParaRPr lang="en-US" dirty="0">
              <a:latin typeface="Arial"/>
              <a:cs typeface="Arial"/>
            </a:endParaRPr>
          </a:p>
          <a:p>
            <a:pPr>
              <a:spcBef>
                <a:spcPts val="2400"/>
              </a:spcBef>
            </a:pPr>
            <a:r>
              <a:rPr lang="es-ES" dirty="0">
                <a:latin typeface="Arial"/>
                <a:cs typeface="Arial"/>
              </a:rPr>
              <a:t>Alcohol y drogas</a:t>
            </a:r>
            <a:endParaRPr lang="en-US" dirty="0">
              <a:latin typeface="Arial"/>
              <a:cs typeface="Arial"/>
            </a:endParaRPr>
          </a:p>
          <a:p>
            <a:pPr>
              <a:spcBef>
                <a:spcPts val="2400"/>
              </a:spcBef>
            </a:pPr>
            <a:r>
              <a:rPr lang="es-ES" dirty="0">
                <a:latin typeface="Arial"/>
                <a:cs typeface="Arial"/>
              </a:rPr>
              <a:t>Obstruyendo la navegación</a:t>
            </a:r>
            <a:endParaRPr lang="en-US" dirty="0">
              <a:latin typeface="Arial"/>
              <a:cs typeface="Arial"/>
            </a:endParaRP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a:spLocks noGrp="1"/>
          </p:cNvSpPr>
          <p:nvPr>
            <p:ph type="title"/>
          </p:nvPr>
        </p:nvSpPr>
        <p:spPr>
          <a:xfrm>
            <a:off x="0" y="304800"/>
            <a:ext cx="9144000" cy="762000"/>
          </a:xfrm>
        </p:spPr>
        <p:txBody>
          <a:bodyPr/>
          <a:lstStyle/>
          <a:p>
            <a:r>
              <a:rPr lang="es-ES" b="1">
                <a:latin typeface="Arial"/>
                <a:cs typeface="Arial"/>
              </a:rPr>
              <a:t>Obstruyendo la navegación</a:t>
            </a:r>
            <a:endParaRPr lang="en-US" b="1"/>
          </a:p>
        </p:txBody>
      </p:sp>
      <p:sp>
        <p:nvSpPr>
          <p:cNvPr id="179204" name="Content Placeholder 5"/>
          <p:cNvSpPr>
            <a:spLocks noGrp="1"/>
          </p:cNvSpPr>
          <p:nvPr>
            <p:ph sz="half" idx="2"/>
          </p:nvPr>
        </p:nvSpPr>
        <p:spPr>
          <a:xfrm>
            <a:off x="228600" y="909759"/>
            <a:ext cx="8686800" cy="5029200"/>
          </a:xfrm>
        </p:spPr>
        <p:txBody>
          <a:bodyPr/>
          <a:lstStyle/>
          <a:p>
            <a:pPr marL="0" indent="0">
              <a:spcBef>
                <a:spcPts val="1200"/>
              </a:spcBef>
              <a:buNone/>
            </a:pPr>
            <a:r>
              <a:rPr lang="es-US">
                <a:solidFill>
                  <a:srgbClr val="0070C0"/>
                </a:solidFill>
              </a:rPr>
              <a:t>Es ilegal:</a:t>
            </a:r>
          </a:p>
          <a:p>
            <a:pPr>
              <a:spcBef>
                <a:spcPts val="1200"/>
              </a:spcBef>
            </a:pPr>
            <a:r>
              <a:rPr lang="es-US"/>
              <a:t>Operar de una manera que impida que otras embarcaciones naveguen de forma segura.
Anclar en un río o canal en un lugar que está en el camino de otras embarcaciones que pasan a través.
Amarar a una boya, baliza, luz o cualquier otra ayuda a la navegación. 
Mover, dañar o destruir cualquier ayuda a la navegación
Bloquear el acceso a un muelle, rampa para botes o instalaciones.</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452558"/>
            <a:ext cx="9144000" cy="919041"/>
          </a:xfrm>
        </p:spPr>
        <p:txBody>
          <a:bodyPr/>
          <a:lstStyle/>
          <a:p>
            <a:r>
              <a:rPr lang="es-US"/>
              <a:t>Restricciones de </a:t>
            </a:r>
            <a:br>
              <a:rPr lang="es-US"/>
            </a:br>
            <a:r>
              <a:rPr lang="es-US"/>
              <a:t>Seguridad Nacional</a:t>
            </a:r>
            <a:r>
              <a:rPr lang="en-US"/>
              <a:t>
</a:t>
            </a:r>
          </a:p>
        </p:txBody>
      </p:sp>
      <p:sp>
        <p:nvSpPr>
          <p:cNvPr id="18435" name="Rectangle 3"/>
          <p:cNvSpPr>
            <a:spLocks noGrp="1" noChangeArrowheads="1"/>
          </p:cNvSpPr>
          <p:nvPr>
            <p:ph idx="1"/>
          </p:nvPr>
        </p:nvSpPr>
        <p:spPr>
          <a:xfrm>
            <a:off x="460002" y="1104900"/>
            <a:ext cx="8686800" cy="5715000"/>
          </a:xfrm>
        </p:spPr>
        <p:txBody>
          <a:bodyPr/>
          <a:lstStyle/>
          <a:p>
            <a:pPr>
              <a:spcBef>
                <a:spcPts val="1200"/>
              </a:spcBef>
              <a:spcAft>
                <a:spcPts val="1200"/>
              </a:spcAft>
            </a:pPr>
            <a:r>
              <a:rPr lang="es-US"/>
              <a:t>Velocidad lenta y mínima en un radio de 500 yardas de cualquier buque naval de los EE. UU. Nunca se acerque a menos de 100 yardas
Observar y evitar </a:t>
            </a:r>
            <a:br>
              <a:rPr lang="es-US"/>
            </a:br>
            <a:r>
              <a:rPr lang="es-US"/>
              <a:t>todas las zonas de seguridad</a:t>
            </a:r>
            <a:endParaRPr lang="en-US"/>
          </a:p>
          <a:p>
            <a:pPr>
              <a:spcBef>
                <a:spcPts val="600"/>
              </a:spcBef>
            </a:pPr>
            <a:r>
              <a:rPr lang="es-US"/>
              <a:t>Observar y evitar </a:t>
            </a:r>
            <a:br>
              <a:rPr lang="en-US"/>
            </a:br>
            <a:r>
              <a:rPr lang="pt-BR"/>
              <a:t>áreas restringidas</a:t>
            </a:r>
            <a:r>
              <a:rPr lang="pt-BR">
                <a:solidFill>
                  <a:srgbClr val="FF0000"/>
                </a:solidFill>
              </a:rPr>
              <a:t>,</a:t>
            </a:r>
            <a:r>
              <a:rPr lang="pt-BR"/>
              <a:t> cerca de presas, plantas eléctricas, etc.
</a:t>
            </a:r>
            <a:r>
              <a:rPr lang="es-US"/>
              <a:t>No se detenga ni se ancle debajo de puentes o en canales
Haga su parte para mantener nuestras vías fluviales</a:t>
            </a:r>
          </a:p>
          <a:p>
            <a:pPr marL="640080" indent="0">
              <a:spcBef>
                <a:spcPts val="600"/>
              </a:spcBef>
              <a:buNone/>
            </a:pPr>
            <a:r>
              <a:rPr lang="es-US"/>
              <a:t> seguras y protegidas</a:t>
            </a:r>
          </a:p>
          <a:p>
            <a:pPr indent="-548640">
              <a:spcBef>
                <a:spcPts val="600"/>
              </a:spcBef>
            </a:pPr>
            <a:r>
              <a:rPr lang="es-US"/>
              <a:t> </a:t>
            </a:r>
          </a:p>
          <a:p>
            <a:pPr marL="0" indent="0">
              <a:spcBef>
                <a:spcPts val="600"/>
              </a:spcBef>
              <a:buNone/>
            </a:pPr>
            <a:endParaRPr lang="en-US"/>
          </a:p>
        </p:txBody>
      </p:sp>
      <p:pic>
        <p:nvPicPr>
          <p:cNvPr id="3" name="Picture 2">
            <a:extLst>
              <a:ext uri="{FF2B5EF4-FFF2-40B4-BE49-F238E27FC236}">
                <a16:creationId xmlns:a16="http://schemas.microsoft.com/office/drawing/2014/main" id="{3A75D778-320C-A74E-9F2D-89D5E5D37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2209800"/>
            <a:ext cx="3352800" cy="1752600"/>
          </a:xfrm>
          <a:prstGeom prst="rect">
            <a:avLst/>
          </a:prstGeom>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a:extLst>
              <a:ext uri="{FF2B5EF4-FFF2-40B4-BE49-F238E27FC236}">
                <a16:creationId xmlns:a16="http://schemas.microsoft.com/office/drawing/2014/main" id="{2FA23138-A78C-423B-9DE6-6928E875AFB6}"/>
              </a:ext>
            </a:extLst>
          </p:cNvPr>
          <p:cNvSpPr txBox="1"/>
          <p:nvPr/>
        </p:nvSpPr>
        <p:spPr>
          <a:xfrm>
            <a:off x="5700979" y="2655213"/>
            <a:ext cx="1461821" cy="430887"/>
          </a:xfrm>
          <a:prstGeom prst="rect">
            <a:avLst/>
          </a:prstGeom>
          <a:solidFill>
            <a:srgbClr val="FFFF00"/>
          </a:solidFill>
        </p:spPr>
        <p:txBody>
          <a:bodyPr wrap="square" rtlCol="0">
            <a:spAutoFit/>
          </a:bodyPr>
          <a:lstStyle/>
          <a:p>
            <a:r>
              <a:rPr lang="es-BO" sz="1100"/>
              <a:t>500 yardas – operar a velocidad mínima</a:t>
            </a:r>
          </a:p>
        </p:txBody>
      </p:sp>
      <p:sp>
        <p:nvSpPr>
          <p:cNvPr id="4" name="TextBox 3">
            <a:extLst>
              <a:ext uri="{FF2B5EF4-FFF2-40B4-BE49-F238E27FC236}">
                <a16:creationId xmlns:a16="http://schemas.microsoft.com/office/drawing/2014/main" id="{4DFDE374-3D16-4550-BDE6-C6B97A31BED7}"/>
              </a:ext>
            </a:extLst>
          </p:cNvPr>
          <p:cNvSpPr txBox="1"/>
          <p:nvPr/>
        </p:nvSpPr>
        <p:spPr>
          <a:xfrm>
            <a:off x="7162800" y="2347436"/>
            <a:ext cx="1461821" cy="461665"/>
          </a:xfrm>
          <a:prstGeom prst="rect">
            <a:avLst/>
          </a:prstGeom>
          <a:solidFill>
            <a:srgbClr val="C00000"/>
          </a:solidFill>
        </p:spPr>
        <p:txBody>
          <a:bodyPr wrap="square" rtlCol="0">
            <a:spAutoFit/>
          </a:bodyPr>
          <a:lstStyle/>
          <a:p>
            <a:r>
              <a:rPr lang="es-BO" sz="1200">
                <a:solidFill>
                  <a:schemeClr val="bg1"/>
                </a:solidFill>
              </a:rPr>
              <a:t>100 yardas – Manténgase Fuera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title"/>
          </p:nvPr>
        </p:nvSpPr>
        <p:spPr>
          <a:xfrm>
            <a:off x="0" y="452558"/>
            <a:ext cx="9144000" cy="919041"/>
          </a:xfrm>
        </p:spPr>
        <p:txBody>
          <a:bodyPr/>
          <a:lstStyle/>
          <a:p>
            <a:r>
              <a:rPr lang="es-US"/>
              <a:t>Salvavidas</a:t>
            </a:r>
            <a:br>
              <a:rPr lang="es-US"/>
            </a:br>
            <a:r>
              <a:rPr lang="es-US" sz="2400"/>
              <a:t>Dispositivos de Flotación Personal </a:t>
            </a:r>
            <a:r>
              <a:rPr lang="es-US"/>
              <a:t>
</a:t>
            </a:r>
            <a:endParaRPr lang="en-US"/>
          </a:p>
        </p:txBody>
      </p:sp>
      <p:sp>
        <p:nvSpPr>
          <p:cNvPr id="172035" name="Content Placeholder 5"/>
          <p:cNvSpPr>
            <a:spLocks noGrp="1"/>
          </p:cNvSpPr>
          <p:nvPr>
            <p:ph idx="1"/>
          </p:nvPr>
        </p:nvSpPr>
        <p:spPr/>
        <p:txBody>
          <a:bodyPr/>
          <a:lstStyle/>
          <a:p>
            <a:r>
              <a:rPr lang="es-US"/>
              <a:t>Todos las embarcaciones recreativas deben llevar un chaleco salvavidas (dispositivo de flotación personal) aprobado por la Guardia Costera de los EE. UU. de un tamaño adecuado para cada persona a bordo</a:t>
            </a:r>
            <a:endParaRPr lang="en-US"/>
          </a:p>
        </p:txBody>
      </p:sp>
      <p:pic>
        <p:nvPicPr>
          <p:cNvPr id="4" name="Content Placeholder 6" descr="pfd_type_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2306" y="4103004"/>
            <a:ext cx="1928436" cy="2480676"/>
          </a:xfrm>
          <a:prstGeom prst="rect">
            <a:avLst/>
          </a:prstGeom>
          <a:noFill/>
          <a:ln w="9525">
            <a:noFill/>
            <a:miter lim="800000"/>
            <a:headEnd/>
            <a:tailEnd/>
          </a:ln>
        </p:spPr>
      </p:pic>
      <p:sp>
        <p:nvSpPr>
          <p:cNvPr id="5" name="Rectangle 4"/>
          <p:cNvSpPr>
            <a:spLocks noChangeArrowheads="1"/>
          </p:cNvSpPr>
          <p:nvPr/>
        </p:nvSpPr>
        <p:spPr bwMode="auto">
          <a:xfrm>
            <a:off x="871818" y="3301336"/>
            <a:ext cx="3733800" cy="707886"/>
          </a:xfrm>
          <a:prstGeom prst="rect">
            <a:avLst/>
          </a:prstGeom>
          <a:noFill/>
          <a:ln w="9525">
            <a:noFill/>
            <a:miter lim="800000"/>
            <a:headEnd/>
            <a:tailEnd/>
          </a:ln>
        </p:spPr>
        <p:txBody>
          <a:bodyPr wrap="square">
            <a:spAutoFit/>
          </a:bodyPr>
          <a:lstStyle/>
          <a:p>
            <a:pPr>
              <a:buFont typeface="Wingdings" pitchFamily="2" charset="2"/>
              <a:buNone/>
            </a:pPr>
            <a:r>
              <a:rPr lang="en-US" sz="2000">
                <a:solidFill>
                  <a:srgbClr val="000000"/>
                </a:solidFill>
                <a:cs typeface="Arial" charset="0"/>
              </a:rPr>
              <a:t>Tipo I: </a:t>
            </a:r>
            <a:br>
              <a:rPr lang="en-US" sz="2000">
                <a:solidFill>
                  <a:srgbClr val="000000"/>
                </a:solidFill>
                <a:cs typeface="Arial" charset="0"/>
              </a:rPr>
            </a:br>
            <a:r>
              <a:rPr lang="es-US" sz="2000">
                <a:solidFill>
                  <a:srgbClr val="000000"/>
                </a:solidFill>
                <a:cs typeface="Arial" charset="0"/>
              </a:rPr>
              <a:t>Para mar abierto</a:t>
            </a:r>
          </a:p>
        </p:txBody>
      </p:sp>
      <p:pic>
        <p:nvPicPr>
          <p:cNvPr id="6" name="Content Placeholder 7" descr="pfd_type_ii.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7975" y="4009222"/>
            <a:ext cx="1809750" cy="2298053"/>
          </a:xfrm>
          <a:prstGeom prst="rect">
            <a:avLst/>
          </a:prstGeom>
          <a:noFill/>
          <a:ln w="9525">
            <a:noFill/>
            <a:miter lim="800000"/>
            <a:headEnd/>
            <a:tailEnd/>
          </a:ln>
        </p:spPr>
      </p:pic>
      <p:pic>
        <p:nvPicPr>
          <p:cNvPr id="172039" name="Picture 9" descr="C:\DOCUME~1\jcarbone\LOCALS~1\Temp\VMwareDnD\d9ce1731\PFD_toddler_typeII.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0014" y="3919226"/>
            <a:ext cx="1928436" cy="2681288"/>
          </a:xfrm>
          <a:prstGeom prst="rect">
            <a:avLst/>
          </a:prstGeom>
          <a:blipFill dpi="0" rotWithShape="1">
            <a:blip r:embed="rId6">
              <a:alphaModFix amt="0"/>
            </a:blip>
            <a:srcRect/>
            <a:tile tx="0" ty="0" sx="100000" sy="100000" flip="none" algn="tl"/>
          </a:blipFill>
          <a:ln w="9525">
            <a:noFill/>
            <a:miter lim="800000"/>
            <a:headEnd/>
            <a:tailEnd/>
          </a:ln>
        </p:spPr>
      </p:pic>
      <p:sp>
        <p:nvSpPr>
          <p:cNvPr id="8" name="Rectangle 7"/>
          <p:cNvSpPr>
            <a:spLocks noChangeArrowheads="1"/>
          </p:cNvSpPr>
          <p:nvPr/>
        </p:nvSpPr>
        <p:spPr bwMode="auto">
          <a:xfrm>
            <a:off x="5062818" y="3301336"/>
            <a:ext cx="3657600" cy="707886"/>
          </a:xfrm>
          <a:prstGeom prst="rect">
            <a:avLst/>
          </a:prstGeom>
          <a:noFill/>
          <a:ln w="9525">
            <a:noFill/>
            <a:miter lim="800000"/>
            <a:headEnd/>
            <a:tailEnd/>
          </a:ln>
        </p:spPr>
        <p:txBody>
          <a:bodyPr wrap="square">
            <a:spAutoFit/>
          </a:bodyPr>
          <a:lstStyle/>
          <a:p>
            <a:pPr>
              <a:tabLst>
                <a:tab pos="346075" algn="l"/>
              </a:tabLst>
            </a:pPr>
            <a:r>
              <a:rPr lang="en-US" sz="2000">
                <a:solidFill>
                  <a:srgbClr val="000000"/>
                </a:solidFill>
                <a:cs typeface="Arial" charset="0"/>
              </a:rPr>
              <a:t>Tipo II: </a:t>
            </a:r>
            <a:br>
              <a:rPr lang="en-US" sz="2000">
                <a:solidFill>
                  <a:srgbClr val="000000"/>
                </a:solidFill>
                <a:cs typeface="Arial" charset="0"/>
              </a:rPr>
            </a:br>
            <a:r>
              <a:rPr lang="es-US" sz="2000">
                <a:solidFill>
                  <a:srgbClr val="000000"/>
                </a:solidFill>
                <a:cs typeface="Arial" charset="0"/>
              </a:rPr>
              <a:t>Aguas costeras</a:t>
            </a:r>
          </a:p>
        </p:txBody>
      </p:sp>
      <p:pic>
        <p:nvPicPr>
          <p:cNvPr id="10" name="Picture 16" descr="uscga-very-large gray"/>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0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p:txBody>
          <a:bodyPr/>
          <a:lstStyle/>
          <a:p>
            <a:r>
              <a:rPr lang="es-US"/>
              <a:t>Salvavidas</a:t>
            </a:r>
            <a:br>
              <a:rPr lang="es-US"/>
            </a:br>
            <a:r>
              <a:rPr lang="es-US" sz="2400"/>
              <a:t>Dispositivos de Flotación Personal</a:t>
            </a:r>
            <a:endParaRPr lang="en-US" sz="2400"/>
          </a:p>
        </p:txBody>
      </p:sp>
      <p:pic>
        <p:nvPicPr>
          <p:cNvPr id="173059" name="Content Placeholder 6" descr="pfd_type_ii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7302" y="1886464"/>
            <a:ext cx="1722438" cy="2465388"/>
          </a:xfrm>
          <a:prstGeom prst="rect">
            <a:avLst/>
          </a:prstGeom>
          <a:noFill/>
          <a:ln w="9525">
            <a:noFill/>
            <a:miter lim="800000"/>
            <a:headEnd/>
            <a:tailEnd/>
          </a:ln>
        </p:spPr>
      </p:pic>
      <p:pic>
        <p:nvPicPr>
          <p:cNvPr id="173060" name="Content Placeholder 8" descr="pfd_type_iii_inflatabl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387" y="1826641"/>
            <a:ext cx="1876425" cy="2776537"/>
          </a:xfrm>
          <a:prstGeom prst="rect">
            <a:avLst/>
          </a:prstGeom>
          <a:noFill/>
          <a:ln w="9525">
            <a:noFill/>
            <a:miter lim="800000"/>
            <a:headEnd/>
            <a:tailEnd/>
          </a:ln>
        </p:spPr>
      </p:pic>
      <p:sp>
        <p:nvSpPr>
          <p:cNvPr id="173061" name="Rectangle 12"/>
          <p:cNvSpPr>
            <a:spLocks noChangeArrowheads="1"/>
          </p:cNvSpPr>
          <p:nvPr/>
        </p:nvSpPr>
        <p:spPr bwMode="auto">
          <a:xfrm>
            <a:off x="250387" y="1424799"/>
            <a:ext cx="4888187" cy="461665"/>
          </a:xfrm>
          <a:prstGeom prst="rect">
            <a:avLst/>
          </a:prstGeom>
          <a:noFill/>
          <a:ln w="9525">
            <a:noFill/>
            <a:miter lim="800000"/>
            <a:headEnd/>
            <a:tailEnd/>
          </a:ln>
        </p:spPr>
        <p:txBody>
          <a:bodyPr wrap="square">
            <a:spAutoFit/>
          </a:bodyPr>
          <a:lstStyle/>
          <a:p>
            <a:r>
              <a:rPr lang="en-US" sz="2400">
                <a:solidFill>
                  <a:srgbClr val="000000"/>
                </a:solidFill>
                <a:cs typeface="Arial" charset="0"/>
              </a:rPr>
              <a:t>Tipo III: </a:t>
            </a:r>
            <a:r>
              <a:rPr lang="es-US" sz="2400">
                <a:solidFill>
                  <a:srgbClr val="000000"/>
                </a:solidFill>
                <a:cs typeface="Arial" charset="0"/>
              </a:rPr>
              <a:t>Aptos para llevar puestos</a:t>
            </a:r>
          </a:p>
        </p:txBody>
      </p:sp>
      <p:pic>
        <p:nvPicPr>
          <p:cNvPr id="14" name="Content Placeholder 5" descr="pfd_type_iv_ring.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0527" y="1261783"/>
            <a:ext cx="2589213" cy="1857375"/>
          </a:xfrm>
          <a:prstGeom prst="rect">
            <a:avLst/>
          </a:prstGeom>
          <a:noFill/>
          <a:ln w="9525">
            <a:noFill/>
            <a:miter lim="800000"/>
            <a:headEnd/>
            <a:tailEnd/>
          </a:ln>
        </p:spPr>
      </p:pic>
      <p:pic>
        <p:nvPicPr>
          <p:cNvPr id="15" name="Picture 6" descr="pfd_type_iv_cushion.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7590" y="3791018"/>
            <a:ext cx="2224087" cy="1655762"/>
          </a:xfrm>
          <a:prstGeom prst="rect">
            <a:avLst/>
          </a:prstGeom>
          <a:noFill/>
          <a:ln w="9525">
            <a:noFill/>
            <a:miter lim="800000"/>
            <a:headEnd/>
            <a:tailEnd/>
          </a:ln>
        </p:spPr>
      </p:pic>
      <p:sp>
        <p:nvSpPr>
          <p:cNvPr id="16" name="Rectangle 15"/>
          <p:cNvSpPr>
            <a:spLocks noChangeArrowheads="1"/>
          </p:cNvSpPr>
          <p:nvPr/>
        </p:nvSpPr>
        <p:spPr bwMode="auto">
          <a:xfrm>
            <a:off x="5745956" y="3055203"/>
            <a:ext cx="1981200" cy="830997"/>
          </a:xfrm>
          <a:prstGeom prst="rect">
            <a:avLst/>
          </a:prstGeom>
          <a:noFill/>
          <a:ln w="9525">
            <a:noFill/>
            <a:miter lim="800000"/>
            <a:headEnd/>
            <a:tailEnd/>
          </a:ln>
        </p:spPr>
        <p:txBody>
          <a:bodyPr wrap="square">
            <a:spAutoFit/>
          </a:bodyPr>
          <a:lstStyle/>
          <a:p>
            <a:pPr>
              <a:buFont typeface="Wingdings" pitchFamily="2" charset="2"/>
              <a:buNone/>
            </a:pPr>
            <a:r>
              <a:rPr lang="en-US" sz="2400">
                <a:solidFill>
                  <a:srgbClr val="000000"/>
                </a:solidFill>
                <a:cs typeface="Arial" charset="0"/>
              </a:rPr>
              <a:t>Tipo IV: </a:t>
            </a:r>
            <a:br>
              <a:rPr lang="en-US" sz="2400">
                <a:solidFill>
                  <a:srgbClr val="000000"/>
                </a:solidFill>
                <a:cs typeface="Arial" charset="0"/>
              </a:rPr>
            </a:br>
            <a:r>
              <a:rPr lang="es-US" sz="2400">
                <a:solidFill>
                  <a:srgbClr val="000000"/>
                </a:solidFill>
                <a:cs typeface="Arial" charset="0"/>
              </a:rPr>
              <a:t>Para arrojar</a:t>
            </a:r>
          </a:p>
        </p:txBody>
      </p:sp>
      <p:pic>
        <p:nvPicPr>
          <p:cNvPr id="17" name="Content Placeholder 5" descr="pfd_type_v.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59621" y="3962400"/>
            <a:ext cx="2220913" cy="2566988"/>
          </a:xfrm>
          <a:prstGeom prst="rect">
            <a:avLst/>
          </a:prstGeom>
          <a:noFill/>
          <a:ln w="9525">
            <a:noFill/>
            <a:miter lim="800000"/>
            <a:headEnd/>
            <a:tailEnd/>
          </a:ln>
        </p:spPr>
      </p:pic>
      <p:sp>
        <p:nvSpPr>
          <p:cNvPr id="18" name="Rectangle 17"/>
          <p:cNvSpPr>
            <a:spLocks noChangeArrowheads="1"/>
          </p:cNvSpPr>
          <p:nvPr/>
        </p:nvSpPr>
        <p:spPr bwMode="auto">
          <a:xfrm>
            <a:off x="1886140" y="5396009"/>
            <a:ext cx="2133600" cy="830997"/>
          </a:xfrm>
          <a:prstGeom prst="rect">
            <a:avLst/>
          </a:prstGeom>
          <a:noFill/>
          <a:ln w="9525">
            <a:noFill/>
            <a:miter lim="800000"/>
            <a:headEnd/>
            <a:tailEnd/>
          </a:ln>
        </p:spPr>
        <p:txBody>
          <a:bodyPr wrap="square">
            <a:spAutoFit/>
          </a:bodyPr>
          <a:lstStyle/>
          <a:p>
            <a:pPr marL="55563" indent="-55563">
              <a:buFont typeface="Wingdings" pitchFamily="2" charset="2"/>
              <a:buNone/>
            </a:pPr>
            <a:r>
              <a:rPr lang="en-US" sz="2400">
                <a:solidFill>
                  <a:srgbClr val="000000"/>
                </a:solidFill>
                <a:cs typeface="Arial" charset="0"/>
              </a:rPr>
              <a:t>Tipo V: </a:t>
            </a:r>
            <a:br>
              <a:rPr lang="en-US" sz="2400">
                <a:solidFill>
                  <a:srgbClr val="000000"/>
                </a:solidFill>
                <a:cs typeface="Arial" charset="0"/>
              </a:rPr>
            </a:br>
            <a:r>
              <a:rPr lang="es-US" sz="2400">
                <a:solidFill>
                  <a:srgbClr val="000000"/>
                </a:solidFill>
                <a:cs typeface="Arial" charset="0"/>
              </a:rPr>
              <a:t>Uso especial</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a:p>
        </p:txBody>
      </p:sp>
      <p:pic>
        <p:nvPicPr>
          <p:cNvPr id="12" name="Picture 16" descr="uscga-very-large gray"/>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p:txBody>
          <a:bodyPr/>
          <a:lstStyle/>
          <a:p>
            <a:r>
              <a:rPr lang="es-US"/>
              <a:t>Nuevos Iconos</a:t>
            </a:r>
            <a:r>
              <a:rPr lang="en-US"/>
              <a:t>
</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a:p>
        </p:txBody>
      </p:sp>
      <p:pic>
        <p:nvPicPr>
          <p:cNvPr id="12"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9" name="Rectangle 5">
            <a:extLst>
              <a:ext uri="{FF2B5EF4-FFF2-40B4-BE49-F238E27FC236}">
                <a16:creationId xmlns:a16="http://schemas.microsoft.com/office/drawing/2014/main" id="{58F54EAE-F357-BB48-A196-7680DD12FB74}"/>
              </a:ext>
            </a:extLst>
          </p:cNvPr>
          <p:cNvSpPr>
            <a:spLocks noChangeArrowheads="1"/>
          </p:cNvSpPr>
          <p:nvPr/>
        </p:nvSpPr>
        <p:spPr bwMode="auto">
          <a:xfrm>
            <a:off x="4676081" y="1447800"/>
            <a:ext cx="4267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b="1">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SzPts val="2600"/>
            </a:pPr>
            <a:r>
              <a:rPr lang="es-US" altLang="en-US" sz="2800">
                <a:solidFill>
                  <a:schemeClr val="tx1"/>
                </a:solidFill>
                <a:cs typeface="Arial" panose="020B0604020202020204" pitchFamily="34" charset="0"/>
              </a:rPr>
              <a:t>Elija el nivel de flotación apropiado  para el tipo de actividad.</a:t>
            </a:r>
            <a:endParaRPr lang="en-US" altLang="en-US" sz="2800" b="0">
              <a:solidFill>
                <a:schemeClr val="tx1"/>
              </a:solidFill>
              <a:cs typeface="Arial" panose="020B0604020202020204" pitchFamily="34" charset="0"/>
            </a:endParaRPr>
          </a:p>
          <a:p>
            <a:pPr>
              <a:spcBef>
                <a:spcPts val="1200"/>
              </a:spcBef>
            </a:pPr>
            <a:r>
              <a:rPr lang="es-US" altLang="en-US" sz="2800">
                <a:solidFill>
                  <a:schemeClr val="tx1"/>
                </a:solidFill>
                <a:cs typeface="Arial" panose="020B0604020202020204" pitchFamily="34" charset="0"/>
              </a:rPr>
              <a:t>La flecha curva indica que es probable que gire una persona inconsciente boca arriba en el agua.</a:t>
            </a:r>
            <a:endParaRPr lang="en-US" altLang="en-US" sz="2800" b="0">
              <a:solidFill>
                <a:schemeClr val="tx1"/>
              </a:solidFill>
              <a:cs typeface="Arial" panose="020B0604020202020204" pitchFamily="34" charset="0"/>
            </a:endParaRPr>
          </a:p>
        </p:txBody>
      </p:sp>
      <p:pic>
        <p:nvPicPr>
          <p:cNvPr id="20" name="Picture 4">
            <a:extLst>
              <a:ext uri="{FF2B5EF4-FFF2-40B4-BE49-F238E27FC236}">
                <a16:creationId xmlns:a16="http://schemas.microsoft.com/office/drawing/2014/main" id="{F951AD19-1EC2-084B-9359-5584314BDA99}"/>
              </a:ext>
            </a:extLst>
          </p:cNvPr>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821" y="1166374"/>
            <a:ext cx="3659000" cy="49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42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35198A97-088F-D64B-B3C0-BEA13D4C5370}"/>
              </a:ext>
            </a:extLst>
          </p:cNvPr>
          <p:cNvPicPr>
            <a:picLocks noChangeAspect="1"/>
          </p:cNvPicPr>
          <p:nvPr/>
        </p:nvPicPr>
        <p:blipFill>
          <a:blip r:embed="rId3"/>
          <a:stretch>
            <a:fillRect/>
          </a:stretch>
        </p:blipFill>
        <p:spPr>
          <a:xfrm>
            <a:off x="586154" y="1295400"/>
            <a:ext cx="8027377" cy="4530181"/>
          </a:xfrm>
          <a:prstGeom prst="rect">
            <a:avLst/>
          </a:prstGeom>
        </p:spPr>
      </p:pic>
      <p:sp>
        <p:nvSpPr>
          <p:cNvPr id="173058" name="Title 7"/>
          <p:cNvSpPr>
            <a:spLocks noGrp="1"/>
          </p:cNvSpPr>
          <p:nvPr>
            <p:ph type="title"/>
          </p:nvPr>
        </p:nvSpPr>
        <p:spPr>
          <a:xfrm>
            <a:off x="-23191" y="304800"/>
            <a:ext cx="9144000" cy="1066800"/>
          </a:xfrm>
        </p:spPr>
        <p:txBody>
          <a:bodyPr/>
          <a:lstStyle/>
          <a:p>
            <a:r>
              <a:rPr lang="es-US"/>
              <a:t>Nuevos iconos: Comparaciones</a:t>
            </a:r>
            <a:r>
              <a:rPr lang="en-US"/>
              <a:t>
</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a:p>
        </p:txBody>
      </p:sp>
      <p:pic>
        <p:nvPicPr>
          <p:cNvPr id="12"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3" name="TextBox 2">
            <a:extLst>
              <a:ext uri="{FF2B5EF4-FFF2-40B4-BE49-F238E27FC236}">
                <a16:creationId xmlns:a16="http://schemas.microsoft.com/office/drawing/2014/main" id="{2483C51E-41B8-4005-9BFD-81AF445CE428}"/>
              </a:ext>
            </a:extLst>
          </p:cNvPr>
          <p:cNvSpPr txBox="1"/>
          <p:nvPr/>
        </p:nvSpPr>
        <p:spPr>
          <a:xfrm>
            <a:off x="1752600" y="1849947"/>
            <a:ext cx="1219200" cy="461665"/>
          </a:xfrm>
          <a:prstGeom prst="rect">
            <a:avLst/>
          </a:prstGeom>
          <a:noFill/>
        </p:spPr>
        <p:txBody>
          <a:bodyPr wrap="square" rtlCol="0">
            <a:spAutoFit/>
          </a:bodyPr>
          <a:lstStyle/>
          <a:p>
            <a:r>
              <a:rPr lang="es-US" sz="2400"/>
              <a:t>Tipo 1</a:t>
            </a:r>
          </a:p>
        </p:txBody>
      </p:sp>
      <p:sp>
        <p:nvSpPr>
          <p:cNvPr id="7" name="TextBox 6">
            <a:extLst>
              <a:ext uri="{FF2B5EF4-FFF2-40B4-BE49-F238E27FC236}">
                <a16:creationId xmlns:a16="http://schemas.microsoft.com/office/drawing/2014/main" id="{DF8BD8B3-7D31-4311-A211-4844EC415A69}"/>
              </a:ext>
            </a:extLst>
          </p:cNvPr>
          <p:cNvSpPr txBox="1"/>
          <p:nvPr/>
        </p:nvSpPr>
        <p:spPr>
          <a:xfrm>
            <a:off x="1760220" y="2690006"/>
            <a:ext cx="1219200" cy="461665"/>
          </a:xfrm>
          <a:prstGeom prst="rect">
            <a:avLst/>
          </a:prstGeom>
          <a:noFill/>
        </p:spPr>
        <p:txBody>
          <a:bodyPr wrap="square" rtlCol="0">
            <a:spAutoFit/>
          </a:bodyPr>
          <a:lstStyle/>
          <a:p>
            <a:r>
              <a:rPr lang="es-US" sz="2400"/>
              <a:t>Tipo 2</a:t>
            </a:r>
          </a:p>
        </p:txBody>
      </p:sp>
      <p:sp>
        <p:nvSpPr>
          <p:cNvPr id="8" name="TextBox 7">
            <a:extLst>
              <a:ext uri="{FF2B5EF4-FFF2-40B4-BE49-F238E27FC236}">
                <a16:creationId xmlns:a16="http://schemas.microsoft.com/office/drawing/2014/main" id="{E3C4B666-7028-4DC2-8D13-993A204E1C00}"/>
              </a:ext>
            </a:extLst>
          </p:cNvPr>
          <p:cNvSpPr txBox="1"/>
          <p:nvPr/>
        </p:nvSpPr>
        <p:spPr>
          <a:xfrm>
            <a:off x="1771650" y="3417240"/>
            <a:ext cx="1219200" cy="461665"/>
          </a:xfrm>
          <a:prstGeom prst="rect">
            <a:avLst/>
          </a:prstGeom>
          <a:noFill/>
        </p:spPr>
        <p:txBody>
          <a:bodyPr wrap="square" rtlCol="0">
            <a:spAutoFit/>
          </a:bodyPr>
          <a:lstStyle/>
          <a:p>
            <a:r>
              <a:rPr lang="es-US" sz="2400"/>
              <a:t>Tipo 3</a:t>
            </a:r>
          </a:p>
        </p:txBody>
      </p:sp>
      <p:sp>
        <p:nvSpPr>
          <p:cNvPr id="9" name="TextBox 8">
            <a:extLst>
              <a:ext uri="{FF2B5EF4-FFF2-40B4-BE49-F238E27FC236}">
                <a16:creationId xmlns:a16="http://schemas.microsoft.com/office/drawing/2014/main" id="{03B89DDF-3C59-4692-B638-94B1A1A029D5}"/>
              </a:ext>
            </a:extLst>
          </p:cNvPr>
          <p:cNvSpPr txBox="1"/>
          <p:nvPr/>
        </p:nvSpPr>
        <p:spPr>
          <a:xfrm>
            <a:off x="1771650" y="4132654"/>
            <a:ext cx="1219200" cy="461665"/>
          </a:xfrm>
          <a:prstGeom prst="rect">
            <a:avLst/>
          </a:prstGeom>
          <a:noFill/>
        </p:spPr>
        <p:txBody>
          <a:bodyPr wrap="square" rtlCol="0">
            <a:spAutoFit/>
          </a:bodyPr>
          <a:lstStyle/>
          <a:p>
            <a:r>
              <a:rPr lang="es-US" sz="2400"/>
              <a:t>Tipo 4</a:t>
            </a:r>
          </a:p>
        </p:txBody>
      </p:sp>
      <p:sp>
        <p:nvSpPr>
          <p:cNvPr id="10" name="Rectangle 9">
            <a:extLst>
              <a:ext uri="{FF2B5EF4-FFF2-40B4-BE49-F238E27FC236}">
                <a16:creationId xmlns:a16="http://schemas.microsoft.com/office/drawing/2014/main" id="{FB83089F-B612-4D33-B4CF-3B435BDA19D3}"/>
              </a:ext>
            </a:extLst>
          </p:cNvPr>
          <p:cNvSpPr>
            <a:spLocks noChangeArrowheads="1"/>
          </p:cNvSpPr>
          <p:nvPr/>
        </p:nvSpPr>
        <p:spPr bwMode="auto">
          <a:xfrm>
            <a:off x="6477000" y="3844113"/>
            <a:ext cx="1981200" cy="769441"/>
          </a:xfrm>
          <a:prstGeom prst="rect">
            <a:avLst/>
          </a:prstGeom>
          <a:noFill/>
          <a:ln w="9525">
            <a:noFill/>
            <a:miter lim="800000"/>
            <a:headEnd/>
            <a:tailEnd/>
          </a:ln>
        </p:spPr>
        <p:txBody>
          <a:bodyPr wrap="square">
            <a:spAutoFit/>
          </a:bodyPr>
          <a:lstStyle/>
          <a:p>
            <a:pPr>
              <a:buFont typeface="Wingdings" pitchFamily="2" charset="2"/>
              <a:buNone/>
            </a:pPr>
            <a:br>
              <a:rPr lang="en-US" sz="2000">
                <a:solidFill>
                  <a:srgbClr val="000000"/>
                </a:solidFill>
                <a:cs typeface="Arial" charset="0"/>
              </a:rPr>
            </a:br>
            <a:r>
              <a:rPr lang="es-US" sz="2400">
                <a:solidFill>
                  <a:srgbClr val="000000"/>
                </a:solidFill>
                <a:cs typeface="Arial" charset="0"/>
              </a:rPr>
              <a:t>Para arrojar</a:t>
            </a:r>
          </a:p>
        </p:txBody>
      </p:sp>
      <p:sp>
        <p:nvSpPr>
          <p:cNvPr id="4" name="TextBox 3">
            <a:extLst>
              <a:ext uri="{FF2B5EF4-FFF2-40B4-BE49-F238E27FC236}">
                <a16:creationId xmlns:a16="http://schemas.microsoft.com/office/drawing/2014/main" id="{59C8600C-2EC9-4C52-9908-186729856545}"/>
              </a:ext>
            </a:extLst>
          </p:cNvPr>
          <p:cNvSpPr txBox="1"/>
          <p:nvPr/>
        </p:nvSpPr>
        <p:spPr>
          <a:xfrm>
            <a:off x="5438170" y="4988735"/>
            <a:ext cx="3429000" cy="461665"/>
          </a:xfrm>
          <a:prstGeom prst="rect">
            <a:avLst/>
          </a:prstGeom>
          <a:noFill/>
        </p:spPr>
        <p:txBody>
          <a:bodyPr wrap="square" rtlCol="0">
            <a:spAutoFit/>
          </a:bodyPr>
          <a:lstStyle/>
          <a:p>
            <a:r>
              <a:rPr lang="es-US" sz="2400"/>
              <a:t>Verifique los iconos</a:t>
            </a:r>
          </a:p>
        </p:txBody>
      </p:sp>
      <p:sp>
        <p:nvSpPr>
          <p:cNvPr id="6" name="TextBox 5">
            <a:extLst>
              <a:ext uri="{FF2B5EF4-FFF2-40B4-BE49-F238E27FC236}">
                <a16:creationId xmlns:a16="http://schemas.microsoft.com/office/drawing/2014/main" id="{6EB105B5-1AB9-49D8-B68F-38C37FEAB7EC}"/>
              </a:ext>
            </a:extLst>
          </p:cNvPr>
          <p:cNvSpPr txBox="1"/>
          <p:nvPr/>
        </p:nvSpPr>
        <p:spPr>
          <a:xfrm>
            <a:off x="720985" y="1433233"/>
            <a:ext cx="1828800" cy="369332"/>
          </a:xfrm>
          <a:prstGeom prst="rect">
            <a:avLst/>
          </a:prstGeom>
          <a:solidFill>
            <a:srgbClr val="3E1EB2"/>
          </a:solidFill>
        </p:spPr>
        <p:txBody>
          <a:bodyPr wrap="square" rtlCol="0">
            <a:spAutoFit/>
          </a:bodyPr>
          <a:lstStyle/>
          <a:p>
            <a:r>
              <a:rPr lang="es-BO">
                <a:solidFill>
                  <a:schemeClr val="bg1"/>
                </a:solidFill>
              </a:rPr>
              <a:t>Tipo anticuado: </a:t>
            </a:r>
          </a:p>
        </p:txBody>
      </p:sp>
      <p:sp>
        <p:nvSpPr>
          <p:cNvPr id="13" name="TextBox 12">
            <a:extLst>
              <a:ext uri="{FF2B5EF4-FFF2-40B4-BE49-F238E27FC236}">
                <a16:creationId xmlns:a16="http://schemas.microsoft.com/office/drawing/2014/main" id="{C36CF3E2-5953-4C8B-BD95-D965735839B7}"/>
              </a:ext>
            </a:extLst>
          </p:cNvPr>
          <p:cNvSpPr txBox="1"/>
          <p:nvPr/>
        </p:nvSpPr>
        <p:spPr>
          <a:xfrm>
            <a:off x="3962400" y="1425355"/>
            <a:ext cx="1828800" cy="369332"/>
          </a:xfrm>
          <a:prstGeom prst="rect">
            <a:avLst/>
          </a:prstGeom>
          <a:solidFill>
            <a:srgbClr val="3E1EB2"/>
          </a:solidFill>
        </p:spPr>
        <p:txBody>
          <a:bodyPr wrap="square" rtlCol="0">
            <a:spAutoFit/>
          </a:bodyPr>
          <a:lstStyle/>
          <a:p>
            <a:r>
              <a:rPr lang="en-US">
                <a:solidFill>
                  <a:schemeClr val="bg1"/>
                </a:solidFill>
              </a:rPr>
              <a:t>Nuevo </a:t>
            </a:r>
            <a:r>
              <a:rPr lang="es-BO">
                <a:solidFill>
                  <a:schemeClr val="bg1"/>
                </a:solidFill>
              </a:rPr>
              <a:t>Icono</a:t>
            </a:r>
            <a:r>
              <a:rPr lang="en-US">
                <a:solidFill>
                  <a:schemeClr val="bg1"/>
                </a:solidFill>
              </a:rPr>
              <a:t>:</a:t>
            </a:r>
            <a:endParaRPr lang="es-BO">
              <a:solidFill>
                <a:schemeClr val="bg1"/>
              </a:solidFill>
            </a:endParaRPr>
          </a:p>
        </p:txBody>
      </p:sp>
    </p:spTree>
    <p:extLst>
      <p:ext uri="{BB962C8B-B14F-4D97-AF65-F5344CB8AC3E}">
        <p14:creationId xmlns:p14="http://schemas.microsoft.com/office/powerpoint/2010/main" val="14119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5"/>
          <p:cNvSpPr>
            <a:spLocks noGrp="1"/>
          </p:cNvSpPr>
          <p:nvPr>
            <p:ph type="title"/>
          </p:nvPr>
        </p:nvSpPr>
        <p:spPr/>
        <p:txBody>
          <a:bodyPr/>
          <a:lstStyle/>
          <a:p>
            <a:r>
              <a:rPr lang="es-US"/>
              <a:t>Salvavidas</a:t>
            </a:r>
            <a:br>
              <a:rPr lang="es-US"/>
            </a:br>
            <a:r>
              <a:rPr lang="es-US" sz="2400"/>
              <a:t>Dispositivos de Flotación Personal</a:t>
            </a:r>
            <a:endParaRPr lang="en-US" sz="2400"/>
          </a:p>
        </p:txBody>
      </p:sp>
      <p:sp>
        <p:nvSpPr>
          <p:cNvPr id="7" name="Content Placeholder 6"/>
          <p:cNvSpPr>
            <a:spLocks noGrp="1"/>
          </p:cNvSpPr>
          <p:nvPr>
            <p:ph sz="half" idx="2"/>
          </p:nvPr>
        </p:nvSpPr>
        <p:spPr>
          <a:xfrm>
            <a:off x="439271" y="1512644"/>
            <a:ext cx="8686800" cy="3973756"/>
          </a:xfrm>
        </p:spPr>
        <p:txBody>
          <a:bodyPr/>
          <a:lstStyle/>
          <a:p>
            <a:pPr marL="0" indent="0">
              <a:buNone/>
            </a:pPr>
            <a:r>
              <a:rPr lang="en-US" err="1">
                <a:solidFill>
                  <a:srgbClr val="0070C0"/>
                </a:solidFill>
              </a:rPr>
              <a:t>En</a:t>
            </a:r>
            <a:r>
              <a:rPr lang="en-US">
                <a:solidFill>
                  <a:srgbClr val="0070C0"/>
                </a:solidFill>
              </a:rPr>
              <a:t> </a:t>
            </a:r>
            <a:r>
              <a:rPr lang="en-US" err="1">
                <a:solidFill>
                  <a:srgbClr val="0070C0"/>
                </a:solidFill>
              </a:rPr>
              <a:t>su</a:t>
            </a:r>
            <a:r>
              <a:rPr lang="en-US">
                <a:solidFill>
                  <a:srgbClr val="0070C0"/>
                </a:solidFill>
              </a:rPr>
              <a:t> </a:t>
            </a:r>
            <a:r>
              <a:rPr lang="en-US" err="1">
                <a:solidFill>
                  <a:srgbClr val="0070C0"/>
                </a:solidFill>
              </a:rPr>
              <a:t>estado</a:t>
            </a:r>
            <a:r>
              <a:rPr lang="en-US">
                <a:solidFill>
                  <a:srgbClr val="0070C0"/>
                </a:solidFill>
              </a:rPr>
              <a:t>:</a:t>
            </a:r>
          </a:p>
          <a:p>
            <a:r>
              <a:rPr lang="es-US"/>
              <a:t>¿Cuáles son las leyes con respecto a los salvavidas?
¿Qué tipos deben llevarse a bordo?
¿Cuales embarcaciones deben tener a bordo un dispositivo tipo IV para arrojar?</a:t>
            </a:r>
          </a:p>
          <a:p>
            <a:pPr marL="0" indent="0">
              <a:buNone/>
            </a:pPr>
            <a:r>
              <a:rPr lang="es-US"/>
              <a:t>
</a:t>
            </a:r>
            <a:endParaRPr lang="en-US"/>
          </a:p>
        </p:txBody>
      </p:sp>
      <p:sp>
        <p:nvSpPr>
          <p:cNvPr id="2" name="TextBox 1"/>
          <p:cNvSpPr txBox="1"/>
          <p:nvPr/>
        </p:nvSpPr>
        <p:spPr>
          <a:xfrm>
            <a:off x="781538" y="6310923"/>
            <a:ext cx="184666" cy="369332"/>
          </a:xfrm>
          <a:prstGeom prst="rect">
            <a:avLst/>
          </a:prstGeom>
          <a:noFill/>
        </p:spPr>
        <p:txBody>
          <a:bodyPr wrap="none" rtlCol="0">
            <a:spAutoFit/>
          </a:bodyPr>
          <a:lstStyle/>
          <a:p>
            <a:endParaRPr lang="en-US"/>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p:txBody>
          <a:bodyPr/>
          <a:lstStyle/>
          <a:p>
            <a:r>
              <a:rPr lang="es-US"/>
              <a:t>Salvavidas</a:t>
            </a:r>
            <a:br>
              <a:rPr lang="es-US"/>
            </a:br>
            <a:r>
              <a:rPr lang="es-US" sz="2400"/>
              <a:t>Dispositivos de Flotación Personal</a:t>
            </a:r>
            <a:endParaRPr lang="en-US" sz="2400"/>
          </a:p>
        </p:txBody>
      </p:sp>
      <p:sp>
        <p:nvSpPr>
          <p:cNvPr id="2" name="Content Placeholder 4"/>
          <p:cNvSpPr>
            <a:spLocks noGrp="1"/>
          </p:cNvSpPr>
          <p:nvPr>
            <p:ph sz="half" idx="2"/>
          </p:nvPr>
        </p:nvSpPr>
        <p:spPr>
          <a:xfrm>
            <a:off x="457200" y="1280160"/>
            <a:ext cx="8686800" cy="5029200"/>
          </a:xfrm>
        </p:spPr>
        <p:txBody>
          <a:bodyPr/>
          <a:lstStyle/>
          <a:p>
            <a:pPr marL="0" indent="0">
              <a:spcBef>
                <a:spcPts val="2400"/>
              </a:spcBef>
              <a:buNone/>
            </a:pPr>
            <a:r>
              <a:rPr lang="es-US">
                <a:solidFill>
                  <a:srgbClr val="0070C0"/>
                </a:solidFill>
              </a:rPr>
              <a:t>En su estado</a:t>
            </a:r>
            <a:r>
              <a:rPr lang="en-US">
                <a:solidFill>
                  <a:srgbClr val="0070C0"/>
                </a:solidFill>
              </a:rPr>
              <a:t>:</a:t>
            </a:r>
          </a:p>
          <a:p>
            <a:pPr>
              <a:spcBef>
                <a:spcPts val="2400"/>
              </a:spcBef>
            </a:pPr>
            <a:r>
              <a:rPr lang="es-US"/>
              <a:t>¿Cuáles son los requisitos de salvavidas en estas situaciones?</a:t>
            </a:r>
            <a:endParaRPr lang="en-US"/>
          </a:p>
        </p:txBody>
      </p:sp>
      <p:sp>
        <p:nvSpPr>
          <p:cNvPr id="6" name="Content Placeholder 6"/>
          <p:cNvSpPr txBox="1">
            <a:spLocks/>
          </p:cNvSpPr>
          <p:nvPr/>
        </p:nvSpPr>
        <p:spPr bwMode="auto">
          <a:xfrm>
            <a:off x="653304" y="2951163"/>
            <a:ext cx="2044700" cy="339725"/>
          </a:xfrm>
          <a:prstGeom prst="rect">
            <a:avLst/>
          </a:prstGeom>
          <a:noFill/>
          <a:ln w="9525">
            <a:noFill/>
            <a:miter lim="800000"/>
            <a:headEnd/>
            <a:tailEnd/>
          </a:ln>
        </p:spPr>
        <p:txBody>
          <a:bodyPr/>
          <a:lstStyle/>
          <a:p>
            <a:pPr marL="0" lvl="1" algn="ctr" eaLnBrk="0" hangingPunct="0">
              <a:spcBef>
                <a:spcPct val="50000"/>
              </a:spcBef>
              <a:buFont typeface="Arial" charset="0"/>
              <a:buNone/>
            </a:pPr>
            <a:r>
              <a:rPr lang="es-US" sz="2000" b="1">
                <a:cs typeface="Arial" charset="0"/>
              </a:rPr>
              <a:t>Niños</a:t>
            </a:r>
            <a:r>
              <a:rPr lang="en-US" sz="2000" b="1">
                <a:cs typeface="Arial" charset="0"/>
              </a:rPr>
              <a:t>
</a:t>
            </a:r>
          </a:p>
        </p:txBody>
      </p:sp>
      <p:pic>
        <p:nvPicPr>
          <p:cNvPr id="7" name="Picture 8" descr="C:\DOCUME~1\bbullock\LOCALS~1\Temp\VMwareDnD\060f32da\wakeboard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5474" y="3402647"/>
            <a:ext cx="2847975" cy="2498725"/>
          </a:xfrm>
          <a:prstGeom prst="rect">
            <a:avLst/>
          </a:prstGeom>
          <a:noFill/>
          <a:ln w="9525">
            <a:noFill/>
            <a:miter lim="800000"/>
            <a:headEnd/>
            <a:tailEnd/>
          </a:ln>
        </p:spPr>
      </p:pic>
      <p:pic>
        <p:nvPicPr>
          <p:cNvPr id="8" name="Picture 9" descr="C:\DOCUME~1\bbullock\LOCALS~1\Temp\VMwareDnD\040d34d4\pwc_adult_chil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5950" y="3429000"/>
            <a:ext cx="1841500" cy="2513013"/>
          </a:xfrm>
          <a:prstGeom prst="rect">
            <a:avLst/>
          </a:prstGeom>
          <a:noFill/>
          <a:ln w="9525">
            <a:noFill/>
            <a:miter lim="800000"/>
            <a:headEnd/>
            <a:tailEnd/>
          </a:ln>
        </p:spPr>
      </p:pic>
      <p:pic>
        <p:nvPicPr>
          <p:cNvPr id="9" name="Picture 10" descr="C:\DOCUME~1\bbullock\LOCALS~1\Temp\VMwareDnD\160502a4\pfd_mom_ki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404" y="3429000"/>
            <a:ext cx="2133600" cy="2509959"/>
          </a:xfrm>
          <a:prstGeom prst="rect">
            <a:avLst/>
          </a:prstGeom>
          <a:noFill/>
          <a:ln w="9525">
            <a:noFill/>
            <a:miter lim="800000"/>
            <a:headEnd/>
            <a:tailEnd/>
          </a:ln>
        </p:spPr>
      </p:pic>
      <p:sp>
        <p:nvSpPr>
          <p:cNvPr id="10" name="Content Placeholder 6"/>
          <p:cNvSpPr txBox="1">
            <a:spLocks/>
          </p:cNvSpPr>
          <p:nvPr/>
        </p:nvSpPr>
        <p:spPr bwMode="auto">
          <a:xfrm>
            <a:off x="2842282" y="2651761"/>
            <a:ext cx="2514600" cy="639128"/>
          </a:xfrm>
          <a:prstGeom prst="rect">
            <a:avLst/>
          </a:prstGeom>
          <a:noFill/>
          <a:ln w="9525">
            <a:noFill/>
            <a:miter lim="800000"/>
            <a:headEnd/>
            <a:tailEnd/>
          </a:ln>
        </p:spPr>
        <p:txBody>
          <a:bodyPr/>
          <a:lstStyle/>
          <a:p>
            <a:pPr marL="0" lvl="1" algn="ctr" eaLnBrk="0" hangingPunct="0">
              <a:spcBef>
                <a:spcPct val="50000"/>
              </a:spcBef>
              <a:buClr>
                <a:srgbClr val="FF0000"/>
              </a:buClr>
              <a:buSzPct val="120000"/>
              <a:buFont typeface="Arial" pitchFamily="34" charset="0"/>
              <a:buNone/>
              <a:defRPr/>
            </a:pPr>
            <a:r>
              <a:rPr lang="es-US" sz="2000" b="1" kern="0">
                <a:solidFill>
                  <a:srgbClr val="000000"/>
                </a:solidFill>
                <a:latin typeface="Arial" pitchFamily="34" charset="0"/>
                <a:cs typeface="Arial" pitchFamily="34" charset="0"/>
              </a:rPr>
              <a:t>Personas en una Moto Acuática</a:t>
            </a:r>
            <a:r>
              <a:rPr lang="en-US" sz="2000" b="1" kern="0">
                <a:solidFill>
                  <a:srgbClr val="000000"/>
                </a:solidFill>
                <a:latin typeface="Arial" pitchFamily="34" charset="0"/>
                <a:cs typeface="Arial" pitchFamily="34" charset="0"/>
              </a:rPr>
              <a:t>
</a:t>
            </a:r>
          </a:p>
        </p:txBody>
      </p:sp>
      <p:sp>
        <p:nvSpPr>
          <p:cNvPr id="11" name="Content Placeholder 6"/>
          <p:cNvSpPr txBox="1">
            <a:spLocks/>
          </p:cNvSpPr>
          <p:nvPr/>
        </p:nvSpPr>
        <p:spPr bwMode="auto">
          <a:xfrm>
            <a:off x="5377609" y="2663955"/>
            <a:ext cx="3113087" cy="685800"/>
          </a:xfrm>
          <a:prstGeom prst="rect">
            <a:avLst/>
          </a:prstGeom>
          <a:noFill/>
          <a:ln w="9525">
            <a:noFill/>
            <a:miter lim="800000"/>
            <a:headEnd/>
            <a:tailEnd/>
          </a:ln>
        </p:spPr>
        <p:txBody>
          <a:bodyPr/>
          <a:lstStyle/>
          <a:p>
            <a:pPr marL="0" lvl="1" algn="ctr" eaLnBrk="0" hangingPunct="0">
              <a:spcBef>
                <a:spcPct val="50000"/>
              </a:spcBef>
              <a:buClr>
                <a:srgbClr val="FF0000"/>
              </a:buClr>
              <a:buSzPct val="120000"/>
              <a:buFont typeface="Arial" pitchFamily="34" charset="0"/>
              <a:buNone/>
              <a:defRPr/>
            </a:pPr>
            <a:r>
              <a:rPr lang="es-US" sz="2000" b="1" kern="0">
                <a:solidFill>
                  <a:srgbClr val="000000"/>
                </a:solidFill>
                <a:latin typeface="Arial" pitchFamily="34" charset="0"/>
                <a:cs typeface="Arial" pitchFamily="34" charset="0"/>
              </a:rPr>
              <a:t>Personas que sean remolcadas</a:t>
            </a:r>
            <a:r>
              <a:rPr lang="en-US" sz="2000" b="1" kern="0">
                <a:solidFill>
                  <a:srgbClr val="000000"/>
                </a:solidFill>
                <a:latin typeface="Arial" pitchFamily="34" charset="0"/>
                <a:cs typeface="Arial" pitchFamily="34" charset="0"/>
              </a:rPr>
              <a:t>
</a:t>
            </a:r>
          </a:p>
        </p:txBody>
      </p:sp>
      <p:pic>
        <p:nvPicPr>
          <p:cNvPr id="12" name="Picture 16" descr="uscga-very-large gray"/>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10" y="173526"/>
            <a:ext cx="9144000" cy="1350474"/>
          </a:xfrm>
        </p:spPr>
        <p:txBody>
          <a:bodyPr/>
          <a:lstStyle/>
          <a:p>
            <a:r>
              <a:rPr lang="es-US" dirty="0"/>
              <a:t>Interruptor de incendio con cordón de corte de barco recreativo</a:t>
            </a:r>
            <a:r>
              <a:rPr lang="en-US" dirty="0"/>
              <a:t>
</a:t>
            </a:r>
          </a:p>
        </p:txBody>
      </p:sp>
      <p:sp>
        <p:nvSpPr>
          <p:cNvPr id="152579" name="Rectangle 3"/>
          <p:cNvSpPr>
            <a:spLocks noGrp="1" noChangeArrowheads="1"/>
          </p:cNvSpPr>
          <p:nvPr>
            <p:ph idx="1"/>
          </p:nvPr>
        </p:nvSpPr>
        <p:spPr>
          <a:xfrm>
            <a:off x="0" y="990600"/>
            <a:ext cx="9029700" cy="6353908"/>
          </a:xfrm>
        </p:spPr>
        <p:txBody>
          <a:bodyPr/>
          <a:lstStyle/>
          <a:p>
            <a:pPr marL="0" indent="0" algn="ctr">
              <a:spcBef>
                <a:spcPts val="0"/>
              </a:spcBef>
              <a:buNone/>
            </a:pPr>
            <a:r>
              <a:rPr lang="es-US" sz="2800" dirty="0"/>
              <a:t>A partir del 1 de abril de 2021
Requisitos para embarcación recreativas del interruptor de incendio con cordón (ECOS)</a:t>
            </a:r>
            <a:r>
              <a:rPr lang="es-US" sz="1200" dirty="0"/>
              <a:t>
</a:t>
            </a:r>
            <a:endParaRPr lang="en-US" sz="1200" dirty="0"/>
          </a:p>
          <a:p>
            <a:pPr marL="0">
              <a:spcBef>
                <a:spcPts val="0"/>
              </a:spcBef>
            </a:pPr>
            <a:r>
              <a:rPr lang="es-US" sz="2800" dirty="0"/>
              <a:t>El Congreso aprobó dos leyes:</a:t>
            </a:r>
          </a:p>
          <a:p>
            <a:pPr marL="800100" lvl="2">
              <a:spcBef>
                <a:spcPts val="0"/>
              </a:spcBef>
            </a:pPr>
            <a:r>
              <a:rPr lang="es-US" sz="2800" dirty="0"/>
              <a:t>Fabricantes instalarán interruptor de incendio con cordón en las embarcaciones recreativas</a:t>
            </a:r>
          </a:p>
          <a:p>
            <a:pPr marL="800100" lvl="2">
              <a:spcBef>
                <a:spcPts val="0"/>
              </a:spcBef>
            </a:pPr>
            <a:r>
              <a:rPr lang="es-US" sz="2800" dirty="0"/>
              <a:t>Los operadores de embarcaciones recreativas utilizan el interruptor de incendio con cordón del motor</a:t>
            </a:r>
          </a:p>
          <a:p>
            <a:pPr>
              <a:spcBef>
                <a:spcPts val="0"/>
              </a:spcBef>
            </a:pPr>
            <a:r>
              <a:rPr lang="es-US" sz="2800" dirty="0"/>
              <a:t>Diseñado para reducir el potencial de lesiones causadas por la hélice de barcos fugitivos
</a:t>
            </a:r>
            <a:endParaRPr lang="en-US" sz="2800" dirty="0"/>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997318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304800" y="1342292"/>
            <a:ext cx="8686800" cy="5515708"/>
          </a:xfrm>
        </p:spPr>
        <p:txBody>
          <a:bodyPr/>
          <a:lstStyle/>
          <a:p>
            <a:pPr marL="0" indent="0" algn="ctr">
              <a:spcBef>
                <a:spcPts val="0"/>
              </a:spcBef>
              <a:buNone/>
            </a:pPr>
            <a:r>
              <a:rPr lang="es-US" sz="2800" dirty="0"/>
              <a:t>A partir del 1 de abril de 2021
Requisitos para embarcación recreativas del interruptor de incendio con cordón (ECOS) </a:t>
            </a:r>
            <a:endParaRPr lang="es-US" sz="800" dirty="0"/>
          </a:p>
          <a:p>
            <a:pPr marL="0" indent="0" algn="ctr">
              <a:spcBef>
                <a:spcPts val="0"/>
              </a:spcBef>
              <a:buNone/>
            </a:pPr>
            <a:endParaRPr lang="es-US" sz="800" dirty="0"/>
          </a:p>
          <a:p>
            <a:pPr>
              <a:spcBef>
                <a:spcPts val="0"/>
              </a:spcBef>
            </a:pPr>
            <a:r>
              <a:rPr lang="es-US" sz="2800" dirty="0"/>
              <a:t>Se aplica a las embarcaciones recreativas menores de 26' capaces de 115 libras de empuje (aproximadamente 3 Caballos de fuerza).</a:t>
            </a:r>
            <a:r>
              <a:rPr lang="en-US" sz="2800" dirty="0"/>
              <a:t>
</a:t>
            </a:r>
            <a:r>
              <a:rPr lang="es-US" sz="2800" dirty="0"/>
              <a:t>La ley exige que el fabricante, distribuidor o distribuidor de dichas embarcaciones o motores los equipe con el ECOS.</a:t>
            </a:r>
            <a:endParaRPr lang="en-US" sz="2800" dirty="0"/>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4" name="Title 3">
            <a:extLst>
              <a:ext uri="{FF2B5EF4-FFF2-40B4-BE49-F238E27FC236}">
                <a16:creationId xmlns:a16="http://schemas.microsoft.com/office/drawing/2014/main" id="{7B4BAB81-5060-4A88-86C7-1EB1F57F0ACD}"/>
              </a:ext>
            </a:extLst>
          </p:cNvPr>
          <p:cNvSpPr>
            <a:spLocks noGrp="1"/>
          </p:cNvSpPr>
          <p:nvPr>
            <p:ph type="title"/>
          </p:nvPr>
        </p:nvSpPr>
        <p:spPr>
          <a:xfrm>
            <a:off x="0" y="304800"/>
            <a:ext cx="9144000" cy="1066800"/>
          </a:xfrm>
        </p:spPr>
        <p:txBody>
          <a:bodyPr/>
          <a:lstStyle/>
          <a:p>
            <a:r>
              <a:rPr lang="es-US" dirty="0"/>
              <a:t>Interruptor de incendio con cordón de corte de barco recreativo</a:t>
            </a:r>
            <a:r>
              <a:rPr lang="en-US" dirty="0"/>
              <a:t>
</a:t>
            </a:r>
            <a:endParaRPr lang="es-US" dirty="0"/>
          </a:p>
        </p:txBody>
      </p:sp>
    </p:spTree>
    <p:extLst>
      <p:ext uri="{BB962C8B-B14F-4D97-AF65-F5344CB8AC3E}">
        <p14:creationId xmlns:p14="http://schemas.microsoft.com/office/powerpoint/2010/main" val="236970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4636" y="-91440"/>
            <a:ext cx="9144000" cy="1371600"/>
          </a:xfrm>
        </p:spPr>
        <p:txBody>
          <a:bodyPr/>
          <a:lstStyle/>
          <a:p>
            <a:r>
              <a:rPr lang="es-US">
                <a:latin typeface="Arial Black"/>
              </a:rPr>
              <a:t>Tópicos Principales</a:t>
            </a:r>
            <a:endParaRPr lang="en-US" dirty="0">
              <a:latin typeface="Arial Black"/>
            </a:endParaRPr>
          </a:p>
        </p:txBody>
      </p:sp>
      <p:sp>
        <p:nvSpPr>
          <p:cNvPr id="153603" name="Rectangle 3"/>
          <p:cNvSpPr>
            <a:spLocks noGrp="1" noChangeArrowheads="1"/>
          </p:cNvSpPr>
          <p:nvPr>
            <p:ph idx="1"/>
          </p:nvPr>
        </p:nvSpPr>
        <p:spPr>
          <a:xfrm>
            <a:off x="457200" y="1280160"/>
            <a:ext cx="8686800" cy="5029200"/>
          </a:xfrm>
        </p:spPr>
        <p:txBody>
          <a:bodyPr/>
          <a:lstStyle/>
          <a:p>
            <a:pPr>
              <a:spcBef>
                <a:spcPts val="2400"/>
              </a:spcBef>
            </a:pPr>
            <a:r>
              <a:rPr lang="es-US">
                <a:latin typeface="Arial"/>
                <a:cs typeface="Arial"/>
              </a:rPr>
              <a:t>Restricciones de Seguridad Nacional</a:t>
            </a:r>
            <a:endParaRPr lang="en-US" dirty="0">
              <a:latin typeface="Arial"/>
              <a:cs typeface="Arial"/>
            </a:endParaRPr>
          </a:p>
          <a:p>
            <a:pPr>
              <a:spcBef>
                <a:spcPts val="2400"/>
              </a:spcBef>
            </a:pPr>
            <a:r>
              <a:rPr lang="es-US">
                <a:latin typeface="Arial"/>
                <a:cs typeface="Arial"/>
              </a:rPr>
              <a:t> Salvavidas (Dispositivos de Flotación Personal)</a:t>
            </a:r>
            <a:endParaRPr lang="en-US" dirty="0">
              <a:latin typeface="Arial"/>
              <a:cs typeface="Arial"/>
            </a:endParaRPr>
          </a:p>
          <a:p>
            <a:pPr>
              <a:spcBef>
                <a:spcPts val="2400"/>
              </a:spcBef>
            </a:pPr>
            <a:r>
              <a:rPr lang="es-US">
                <a:latin typeface="Arial"/>
                <a:cs typeface="Arial"/>
              </a:rPr>
              <a:t>Extintores de fuegos</a:t>
            </a:r>
            <a:endParaRPr lang="en-US" dirty="0">
              <a:latin typeface="Arial"/>
              <a:cs typeface="Arial"/>
            </a:endParaRPr>
          </a:p>
          <a:p>
            <a:pPr>
              <a:spcBef>
                <a:spcPts val="2400"/>
              </a:spcBef>
            </a:pPr>
            <a:r>
              <a:rPr lang="es-US" err="1">
                <a:latin typeface="Arial"/>
                <a:cs typeface="Arial"/>
              </a:rPr>
              <a:t>Arrestador</a:t>
            </a:r>
            <a:r>
              <a:rPr lang="es-US">
                <a:latin typeface="Arial"/>
                <a:cs typeface="Arial"/>
              </a:rPr>
              <a:t> de llamas, ventilación y silenciadores</a:t>
            </a:r>
            <a:endParaRPr lang="en-US" dirty="0">
              <a:latin typeface="Arial"/>
              <a:cs typeface="Arial"/>
            </a:endParaRPr>
          </a:p>
          <a:p>
            <a:pPr>
              <a:spcBef>
                <a:spcPts val="2400"/>
              </a:spcBef>
            </a:pPr>
            <a:r>
              <a:rPr lang="es-US">
                <a:latin typeface="Arial"/>
                <a:cs typeface="Arial"/>
              </a:rPr>
              <a:t>Luces de navegación</a:t>
            </a:r>
            <a:endParaRPr lang="en-US" dirty="0">
              <a:latin typeface="Arial"/>
              <a:cs typeface="Arial"/>
            </a:endParaRPr>
          </a:p>
          <a:p>
            <a:pPr>
              <a:spcBef>
                <a:spcPts val="2400"/>
              </a:spcBef>
            </a:pPr>
            <a:r>
              <a:rPr lang="es-US">
                <a:latin typeface="Arial"/>
                <a:cs typeface="Arial"/>
              </a:rPr>
              <a:t>Señales visuales de socorro</a:t>
            </a:r>
            <a:endParaRPr lang="en-US" dirty="0">
              <a:latin typeface="Arial"/>
              <a:cs typeface="Arial"/>
            </a:endParaRPr>
          </a:p>
          <a:p>
            <a:pPr>
              <a:spcBef>
                <a:spcPts val="2400"/>
              </a:spcBef>
            </a:pPr>
            <a:r>
              <a:rPr lang="es-US">
                <a:latin typeface="Arial"/>
                <a:cs typeface="Arial"/>
              </a:rPr>
              <a:t>Dispositivos acústicos 
</a:t>
            </a:r>
            <a:endParaRPr lang="en-US" dirty="0">
              <a:latin typeface="Arial"/>
              <a:cs typeface="Arial"/>
            </a:endParaRPr>
          </a:p>
        </p:txBody>
      </p:sp>
      <p:pic>
        <p:nvPicPr>
          <p:cNvPr id="5"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228600" y="990600"/>
            <a:ext cx="8686800" cy="5515708"/>
          </a:xfrm>
        </p:spPr>
        <p:txBody>
          <a:bodyPr/>
          <a:lstStyle/>
          <a:p>
            <a:pPr marL="0" indent="0" algn="ctr">
              <a:spcBef>
                <a:spcPts val="0"/>
              </a:spcBef>
              <a:buNone/>
            </a:pPr>
            <a:r>
              <a:rPr lang="es-US" sz="2800" dirty="0"/>
              <a:t>A partir del 1 de abril de 2021
Requisitos para embarcación recreativas del interruptor de incendio con cordón (ECOS)</a:t>
            </a:r>
            <a:endParaRPr lang="en-US" altLang="en-US" sz="2800" dirty="0">
              <a:ea typeface="Times New Roman" panose="02020603050405020304" pitchFamily="18" charset="0"/>
            </a:endParaRPr>
          </a:p>
          <a:p>
            <a:pPr>
              <a:spcBef>
                <a:spcPts val="600"/>
              </a:spcBef>
            </a:pPr>
            <a:r>
              <a:rPr lang="es-US" altLang="en-US" sz="2400" dirty="0">
                <a:ea typeface="Times New Roman" panose="02020603050405020304" pitchFamily="18" charset="0"/>
              </a:rPr>
              <a:t>Operador de un buque cubierto por la nueva ley DEBE UTILIZAR EL ECOS, excepto:</a:t>
            </a:r>
          </a:p>
          <a:p>
            <a:pPr lvl="1">
              <a:spcBef>
                <a:spcPct val="0"/>
              </a:spcBef>
            </a:pPr>
            <a:r>
              <a:rPr lang="es-US" altLang="en-US" sz="2400" dirty="0">
                <a:ea typeface="Times New Roman" panose="02020603050405020304" pitchFamily="18" charset="0"/>
              </a:rPr>
              <a:t>Si el timón principal está en cabina cerrada
Si el buque no tiene un ECOS
Si la nave no requiere una</a:t>
            </a:r>
            <a:endParaRPr lang="en-US" altLang="en-US" sz="1000" dirty="0">
              <a:ea typeface="Times New Roman" panose="02020603050405020304" pitchFamily="18" charset="0"/>
            </a:endParaRPr>
          </a:p>
          <a:p>
            <a:pPr>
              <a:spcBef>
                <a:spcPts val="600"/>
              </a:spcBef>
            </a:pPr>
            <a:r>
              <a:rPr lang="es-US" altLang="en-US" sz="2400" dirty="0">
                <a:ea typeface="Times New Roman" panose="02020603050405020304" pitchFamily="18" charset="0"/>
              </a:rPr>
              <a:t>Sanción por incumplimiento</a:t>
            </a:r>
          </a:p>
          <a:p>
            <a:pPr marL="800100" lvl="1" indent="-342900">
              <a:spcBef>
                <a:spcPct val="0"/>
              </a:spcBef>
              <a:buFont typeface="Arial" panose="020B0604020202020204" pitchFamily="34" charset="0"/>
              <a:buChar char="•"/>
            </a:pPr>
            <a:r>
              <a:rPr lang="es-US" altLang="en-US" sz="2400" dirty="0">
                <a:ea typeface="Times New Roman" panose="02020603050405020304" pitchFamily="18" charset="0"/>
              </a:rPr>
              <a:t>1er ofensa 	: multa de $100
</a:t>
            </a:r>
            <a:r>
              <a:rPr lang="es-US" altLang="en-US" sz="2400">
                <a:ea typeface="Times New Roman" panose="02020603050405020304" pitchFamily="18" charset="0"/>
              </a:rPr>
              <a:t>2ª   ofensa</a:t>
            </a:r>
            <a:r>
              <a:rPr lang="es-US" altLang="en-US" sz="2400" dirty="0">
                <a:ea typeface="Times New Roman" panose="02020603050405020304" pitchFamily="18" charset="0"/>
              </a:rPr>
              <a:t>	: multa de $250
3er ofensa 	: multa de $500</a:t>
            </a:r>
            <a:endParaRPr lang="en-US" altLang="en-US" sz="2400" dirty="0">
              <a:ea typeface="Times New Roman" panose="02020603050405020304" pitchFamily="18" charset="0"/>
            </a:endParaRP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5">
            <a:extLst>
              <a:ext uri="{FF2B5EF4-FFF2-40B4-BE49-F238E27FC236}">
                <a16:creationId xmlns:a16="http://schemas.microsoft.com/office/drawing/2014/main" id="{9D489C7A-2769-5949-9D12-051D33F16F60}"/>
              </a:ext>
            </a:extLst>
          </p:cNvPr>
          <p:cNvPicPr>
            <a:picLocks noChangeAspect="1"/>
          </p:cNvPicPr>
          <p:nvPr/>
        </p:nvPicPr>
        <p:blipFill>
          <a:blip r:embed="rId4"/>
          <a:stretch>
            <a:fillRect/>
          </a:stretch>
        </p:blipFill>
        <p:spPr>
          <a:xfrm>
            <a:off x="5486400" y="4191000"/>
            <a:ext cx="3124200" cy="1133475"/>
          </a:xfrm>
          <a:prstGeom prst="rect">
            <a:avLst/>
          </a:prstGeom>
        </p:spPr>
      </p:pic>
      <p:sp>
        <p:nvSpPr>
          <p:cNvPr id="4" name="Title 3">
            <a:extLst>
              <a:ext uri="{FF2B5EF4-FFF2-40B4-BE49-F238E27FC236}">
                <a16:creationId xmlns:a16="http://schemas.microsoft.com/office/drawing/2014/main" id="{C4819D56-9638-400C-8933-87BF5440B8D1}"/>
              </a:ext>
            </a:extLst>
          </p:cNvPr>
          <p:cNvSpPr>
            <a:spLocks noGrp="1"/>
          </p:cNvSpPr>
          <p:nvPr>
            <p:ph type="title"/>
          </p:nvPr>
        </p:nvSpPr>
        <p:spPr>
          <a:xfrm>
            <a:off x="0" y="145196"/>
            <a:ext cx="9144000" cy="1371600"/>
          </a:xfrm>
        </p:spPr>
        <p:txBody>
          <a:bodyPr/>
          <a:lstStyle/>
          <a:p>
            <a:r>
              <a:rPr lang="es-US" dirty="0"/>
              <a:t>Interruptor de incendio con cordón de corte de barco recreativo</a:t>
            </a:r>
            <a:r>
              <a:rPr lang="en-US" dirty="0"/>
              <a:t>
</a:t>
            </a:r>
            <a:endParaRPr lang="es-US" dirty="0"/>
          </a:p>
        </p:txBody>
      </p:sp>
    </p:spTree>
    <p:extLst>
      <p:ext uri="{BB962C8B-B14F-4D97-AF65-F5344CB8AC3E}">
        <p14:creationId xmlns:p14="http://schemas.microsoft.com/office/powerpoint/2010/main" val="1828160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6" descr="C:\DOCUME~1\bbullock\LOCALS~1\Temp\VMwareDnD\950687aa\fire_extinguish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1143000"/>
            <a:ext cx="1920875" cy="4821238"/>
          </a:xfrm>
          <a:prstGeom prst="rect">
            <a:avLst/>
          </a:prstGeom>
          <a:noFill/>
          <a:ln w="9525">
            <a:noFill/>
            <a:miter lim="800000"/>
            <a:headEnd/>
            <a:tailEnd/>
          </a:ln>
        </p:spPr>
      </p:pic>
      <p:sp>
        <p:nvSpPr>
          <p:cNvPr id="176131" name="Rectangle 5"/>
          <p:cNvSpPr>
            <a:spLocks noGrp="1" noChangeArrowheads="1"/>
          </p:cNvSpPr>
          <p:nvPr>
            <p:ph type="title"/>
          </p:nvPr>
        </p:nvSpPr>
        <p:spPr>
          <a:xfrm>
            <a:off x="0" y="304800"/>
            <a:ext cx="9144000" cy="1066800"/>
          </a:xfrm>
        </p:spPr>
        <p:txBody>
          <a:bodyPr/>
          <a:lstStyle/>
          <a:p>
            <a:r>
              <a:rPr lang="es-US"/>
              <a:t>Extintores de Incendios</a:t>
            </a:r>
            <a:r>
              <a:rPr lang="en-US"/>
              <a:t>
</a:t>
            </a:r>
          </a:p>
        </p:txBody>
      </p:sp>
      <p:sp>
        <p:nvSpPr>
          <p:cNvPr id="9" name="Content Placeholder 8"/>
          <p:cNvSpPr>
            <a:spLocks noGrp="1"/>
          </p:cNvSpPr>
          <p:nvPr>
            <p:ph sz="half" idx="2"/>
          </p:nvPr>
        </p:nvSpPr>
        <p:spPr>
          <a:xfrm>
            <a:off x="457200" y="1280160"/>
            <a:ext cx="8686800" cy="5029200"/>
          </a:xfrm>
        </p:spPr>
        <p:txBody>
          <a:bodyPr/>
          <a:lstStyle/>
          <a:p>
            <a:pPr marL="0" indent="0">
              <a:buNone/>
            </a:pPr>
            <a:r>
              <a:rPr lang="es-US">
                <a:solidFill>
                  <a:srgbClr val="0070C0"/>
                </a:solidFill>
              </a:rPr>
              <a:t>Clasificación de incendios</a:t>
            </a:r>
          </a:p>
          <a:p>
            <a:r>
              <a:rPr lang="es-US"/>
              <a:t>Tipo A: materiales sólidos </a:t>
            </a:r>
          </a:p>
          <a:p>
            <a:pPr marL="365760" indent="0">
              <a:spcBef>
                <a:spcPts val="0"/>
              </a:spcBef>
              <a:spcAft>
                <a:spcPts val="0"/>
              </a:spcAft>
              <a:buNone/>
            </a:pPr>
            <a:r>
              <a:rPr lang="es-US"/>
              <a:t>combustibles como la madera. Dejan </a:t>
            </a:r>
          </a:p>
          <a:p>
            <a:pPr marL="365760" indent="0">
              <a:spcBef>
                <a:spcPts val="0"/>
              </a:spcBef>
              <a:spcAft>
                <a:spcPts val="0"/>
              </a:spcAft>
              <a:buNone/>
            </a:pPr>
            <a:r>
              <a:rPr lang="es-US"/>
              <a:t>Cenizas.</a:t>
            </a:r>
          </a:p>
          <a:p>
            <a:r>
              <a:rPr lang="es-US"/>
              <a:t>Tipo B: líquidos inflamables </a:t>
            </a:r>
            <a:br>
              <a:rPr lang="es-US"/>
            </a:br>
            <a:r>
              <a:rPr lang="es-US"/>
              <a:t>como la gasolina o el aceite.</a:t>
            </a:r>
          </a:p>
          <a:p>
            <a:r>
              <a:rPr lang="es-US"/>
              <a:t>Tipo C: incendios eléctricos.</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a:spLocks noGrp="1"/>
          </p:cNvSpPr>
          <p:nvPr>
            <p:ph type="title"/>
          </p:nvPr>
        </p:nvSpPr>
        <p:spPr/>
        <p:txBody>
          <a:bodyPr/>
          <a:lstStyle/>
          <a:p>
            <a:r>
              <a:rPr lang="es-US"/>
              <a:t>Extintores de Incendios</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3823412"/>
              </p:ext>
            </p:extLst>
          </p:nvPr>
        </p:nvGraphicFramePr>
        <p:xfrm>
          <a:off x="457200" y="1280160"/>
          <a:ext cx="8001000" cy="4665234"/>
        </p:xfrm>
        <a:graphic>
          <a:graphicData uri="http://schemas.openxmlformats.org/drawingml/2006/table">
            <a:tbl>
              <a:tblPr firstRow="1">
                <a:tableStyleId>{BC89EF96-8CEA-46FF-86C4-4CE0E7609802}</a:tableStyleId>
              </a:tblPr>
              <a:tblGrid>
                <a:gridCol w="3325906">
                  <a:extLst>
                    <a:ext uri="{9D8B030D-6E8A-4147-A177-3AD203B41FA5}">
                      <a16:colId xmlns:a16="http://schemas.microsoft.com/office/drawing/2014/main" val="20000"/>
                    </a:ext>
                  </a:extLst>
                </a:gridCol>
                <a:gridCol w="2321858">
                  <a:extLst>
                    <a:ext uri="{9D8B030D-6E8A-4147-A177-3AD203B41FA5}">
                      <a16:colId xmlns:a16="http://schemas.microsoft.com/office/drawing/2014/main" val="20001"/>
                    </a:ext>
                  </a:extLst>
                </a:gridCol>
                <a:gridCol w="2353236">
                  <a:extLst>
                    <a:ext uri="{9D8B030D-6E8A-4147-A177-3AD203B41FA5}">
                      <a16:colId xmlns:a16="http://schemas.microsoft.com/office/drawing/2014/main" val="20002"/>
                    </a:ext>
                  </a:extLst>
                </a:gridCol>
              </a:tblGrid>
              <a:tr h="884518">
                <a:tc gridSpan="3">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s-US" sz="2800" noProof="0">
                          <a:solidFill>
                            <a:srgbClr val="0070C0"/>
                          </a:solidFill>
                          <a:latin typeface="Arial" panose="020B0604020202020204" pitchFamily="34" charset="0"/>
                          <a:cs typeface="Arial" panose="020B0604020202020204" pitchFamily="34" charset="0"/>
                        </a:rPr>
                        <a:t>Requisitos del extintor de incendios </a:t>
                      </a:r>
                      <a:r>
                        <a:rPr lang="es-US" sz="2800" noProof="0">
                          <a:solidFill>
                            <a:srgbClr val="FF0000"/>
                          </a:solidFill>
                          <a:latin typeface="Arial" panose="020B0604020202020204" pitchFamily="34" charset="0"/>
                          <a:cs typeface="Arial" panose="020B0604020202020204" pitchFamily="34" charset="0"/>
                        </a:rPr>
                        <a:t>Tamaños</a:t>
                      </a:r>
                      <a:endParaRPr lang="en-US" sz="2800">
                        <a:solidFill>
                          <a:srgbClr val="0070C0"/>
                        </a:solidFill>
                        <a:latin typeface="Arial" panose="020B0604020202020204" pitchFamily="34" charset="0"/>
                        <a:cs typeface="Arial" panose="020B0604020202020204" pitchFamily="34"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rial Black" pitchFamily="34" charset="0"/>
                        <a:cs typeface="Arial" pitchFamily="34"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rial Black" pitchFamily="34" charset="0"/>
                        <a:cs typeface="Arial" pitchFamily="34" charset="0"/>
                      </a:endParaRP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22329146"/>
                  </a:ext>
                </a:extLst>
              </a:tr>
              <a:tr h="884518">
                <a:tc>
                  <a:txBody>
                    <a:bodyPr/>
                    <a:lstStyle/>
                    <a:p>
                      <a:pPr algn="ctr"/>
                      <a:r>
                        <a:rPr lang="es-US" sz="2000" b="1" noProof="0">
                          <a:latin typeface="Arial Black" pitchFamily="34" charset="0"/>
                          <a:cs typeface="Arial" pitchFamily="34" charset="0"/>
                        </a:rPr>
                        <a:t>Eslora de la embarcación</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2000" b="1" noProof="0">
                          <a:latin typeface="Arial Black" pitchFamily="34" charset="0"/>
                          <a:cs typeface="Arial" pitchFamily="34" charset="0"/>
                        </a:rPr>
                        <a:t>Sin sistema fijo</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2000" b="1" noProof="0">
                          <a:latin typeface="Arial Black" pitchFamily="34" charset="0"/>
                          <a:cs typeface="Arial" pitchFamily="34" charset="0"/>
                        </a:rPr>
                        <a:t>Con sistema fijo</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884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Menos de 26 pies
</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un 5-B</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lang="es-US" sz="2000" b="1" i="0" noProof="0">
                          <a:solidFill>
                            <a:srgbClr val="000000"/>
                          </a:solidFill>
                          <a:latin typeface="Arial" pitchFamily="34" charset="0"/>
                          <a:cs typeface="Arial" pitchFamily="34" charset="0"/>
                        </a:rPr>
                        <a:t>ninguno</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884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De 26 pies a menos de 40 pies
</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spcBef>
                          <a:spcPts val="0"/>
                        </a:spcBef>
                        <a:buClr>
                          <a:srgbClr val="38FF38"/>
                        </a:buClr>
                        <a:defRPr/>
                      </a:pPr>
                      <a:r>
                        <a:rPr lang="es-US" sz="2000" b="1" i="0" noProof="0">
                          <a:solidFill>
                            <a:srgbClr val="000000"/>
                          </a:solidFill>
                          <a:latin typeface="Arial" pitchFamily="34" charset="0"/>
                          <a:cs typeface="Arial" pitchFamily="34" charset="0"/>
                        </a:rPr>
                        <a:t>dos 5-B </a:t>
                      </a:r>
                      <a:r>
                        <a:rPr lang="es-US" sz="2000" b="1" i="0" noProof="0">
                          <a:solidFill>
                            <a:srgbClr val="000000"/>
                          </a:solidFill>
                          <a:latin typeface="Arial Black" pitchFamily="34" charset="0"/>
                          <a:cs typeface="Arial" pitchFamily="34" charset="0"/>
                        </a:rPr>
                        <a:t>o</a:t>
                      </a:r>
                    </a:p>
                    <a:p>
                      <a:pPr>
                        <a:spcBef>
                          <a:spcPts val="0"/>
                        </a:spcBef>
                        <a:buClr>
                          <a:srgbClr val="38FF38"/>
                        </a:buClr>
                        <a:defRPr/>
                      </a:pPr>
                      <a:r>
                        <a:rPr lang="es-US" sz="2000" b="1" i="0" noProof="0">
                          <a:solidFill>
                            <a:srgbClr val="000000"/>
                          </a:solidFill>
                          <a:latin typeface="Arial" pitchFamily="34" charset="0"/>
                          <a:cs typeface="Arial" pitchFamily="34" charset="0"/>
                        </a:rPr>
                        <a:t>un 20-B</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un 5-B</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972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De 40 pies a menos de 65 pies
</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1" i="0" noProof="0">
                          <a:solidFill>
                            <a:srgbClr val="000000"/>
                          </a:solidFill>
                          <a:latin typeface="Arial" pitchFamily="34" charset="0"/>
                          <a:cs typeface="Arial" pitchFamily="34" charset="0"/>
                        </a:rPr>
                        <a:t>tres 5-B  </a:t>
                      </a:r>
                      <a:r>
                        <a:rPr lang="es-US" sz="2000" b="1" i="0" noProof="0">
                          <a:solidFill>
                            <a:srgbClr val="000000"/>
                          </a:solidFill>
                          <a:latin typeface="Arial Black" pitchFamily="34" charset="0"/>
                          <a:cs typeface="Arial" pitchFamily="34" charset="0"/>
                        </a:rPr>
                        <a:t>o</a:t>
                      </a:r>
                      <a:br>
                        <a:rPr lang="es-US" sz="2000" b="1" i="0" noProof="0">
                          <a:solidFill>
                            <a:srgbClr val="000000"/>
                          </a:solidFill>
                          <a:latin typeface="Arial" pitchFamily="34" charset="0"/>
                          <a:cs typeface="Arial" pitchFamily="34" charset="0"/>
                        </a:rPr>
                      </a:br>
                      <a:r>
                        <a:rPr lang="es-US" sz="2000" b="1" i="0" noProof="0">
                          <a:solidFill>
                            <a:srgbClr val="000000"/>
                          </a:solidFill>
                          <a:latin typeface="Arial" pitchFamily="34" charset="0"/>
                          <a:cs typeface="Arial" pitchFamily="34" charset="0"/>
                        </a:rPr>
                        <a:t>un 20-B y </a:t>
                      </a:r>
                      <a:br>
                        <a:rPr lang="es-US" sz="2000" b="1" i="0" noProof="0">
                          <a:solidFill>
                            <a:srgbClr val="000000"/>
                          </a:solidFill>
                          <a:latin typeface="Arial" pitchFamily="34" charset="0"/>
                          <a:cs typeface="Arial" pitchFamily="34" charset="0"/>
                        </a:rPr>
                      </a:br>
                      <a:r>
                        <a:rPr lang="es-US" sz="2000" b="1" i="0" noProof="0">
                          <a:solidFill>
                            <a:srgbClr val="000000"/>
                          </a:solidFill>
                          <a:latin typeface="Arial" pitchFamily="34" charset="0"/>
                          <a:cs typeface="Arial" pitchFamily="34" charset="0"/>
                        </a:rPr>
                        <a:t>un 5-B</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pPr>
                        <a:spcBef>
                          <a:spcPts val="0"/>
                        </a:spcBef>
                        <a:buClr>
                          <a:srgbClr val="38FF38"/>
                        </a:buClr>
                        <a:defRPr/>
                      </a:pPr>
                      <a:r>
                        <a:rPr lang="es-US" sz="2000" b="1" i="0" noProof="0">
                          <a:solidFill>
                            <a:srgbClr val="000000"/>
                          </a:solidFill>
                          <a:latin typeface="Arial" pitchFamily="34" charset="0"/>
                          <a:cs typeface="Arial" pitchFamily="34" charset="0"/>
                        </a:rPr>
                        <a:t>dos 5-B  </a:t>
                      </a:r>
                      <a:r>
                        <a:rPr lang="es-US" sz="2000" b="1" i="0" noProof="0">
                          <a:solidFill>
                            <a:srgbClr val="000000"/>
                          </a:solidFill>
                          <a:latin typeface="Arial Black" pitchFamily="34" charset="0"/>
                          <a:cs typeface="Arial" pitchFamily="34" charset="0"/>
                        </a:rPr>
                        <a:t>o </a:t>
                      </a:r>
                    </a:p>
                    <a:p>
                      <a:pPr>
                        <a:spcBef>
                          <a:spcPts val="0"/>
                        </a:spcBef>
                        <a:buClr>
                          <a:srgbClr val="38FF38"/>
                        </a:buClr>
                        <a:defRPr/>
                      </a:pPr>
                      <a:r>
                        <a:rPr lang="es-US" sz="2000" b="1" i="0" noProof="0">
                          <a:solidFill>
                            <a:srgbClr val="000000"/>
                          </a:solidFill>
                          <a:latin typeface="Arial" pitchFamily="34" charset="0"/>
                          <a:cs typeface="Arial" pitchFamily="34" charset="0"/>
                        </a:rPr>
                        <a:t>un 20-B</a:t>
                      </a: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s-US"/>
              <a:t>Extintores de Incendios</a:t>
            </a:r>
            <a:endParaRPr lang="en-US"/>
          </a:p>
        </p:txBody>
      </p:sp>
      <p:sp>
        <p:nvSpPr>
          <p:cNvPr id="171011" name="Rectangle 3"/>
          <p:cNvSpPr>
            <a:spLocks noGrp="1" noChangeArrowheads="1"/>
          </p:cNvSpPr>
          <p:nvPr>
            <p:ph idx="1"/>
          </p:nvPr>
        </p:nvSpPr>
        <p:spPr>
          <a:xfrm>
            <a:off x="457200" y="1280160"/>
            <a:ext cx="8382000" cy="5029200"/>
          </a:xfrm>
        </p:spPr>
        <p:txBody>
          <a:bodyPr/>
          <a:lstStyle/>
          <a:p>
            <a:pPr>
              <a:spcBef>
                <a:spcPts val="1200"/>
              </a:spcBef>
            </a:pPr>
            <a:r>
              <a:rPr lang="es-US"/>
              <a:t>Los extintores deben colocarse en una área </a:t>
            </a:r>
            <a:r>
              <a:rPr lang="es-US">
                <a:highlight>
                  <a:srgbClr val="FFFF00"/>
                </a:highlight>
              </a:rPr>
              <a:t>de fácil acceso y </a:t>
            </a:r>
            <a:r>
              <a:rPr lang="es-US">
                <a:solidFill>
                  <a:srgbClr val="FF0000"/>
                </a:solidFill>
                <a:highlight>
                  <a:srgbClr val="FFFF00"/>
                </a:highlight>
              </a:rPr>
              <a:t>que</a:t>
            </a:r>
            <a:r>
              <a:rPr lang="es-US">
                <a:highlight>
                  <a:srgbClr val="FFFF00"/>
                </a:highlight>
              </a:rPr>
              <a:t> se puedan </a:t>
            </a:r>
            <a:r>
              <a:rPr lang="es-US"/>
              <a:t>alcanzar inmediatamente 
Inspeccione los extintores regularmente</a:t>
            </a:r>
          </a:p>
          <a:p>
            <a:pPr lvl="1"/>
            <a:r>
              <a:rPr lang="es-US"/>
              <a:t>Los sellos y los indicadores contra manipulación indebida no están rotos ni faltan.
El extintores están completamente cargado.
No hay daños físicos. </a:t>
            </a:r>
          </a:p>
          <a:p>
            <a:pPr marL="457200">
              <a:spcBef>
                <a:spcPts val="1200"/>
              </a:spcBef>
            </a:pPr>
            <a:r>
              <a:rPr lang="es-US"/>
              <a:t>En su estado, ¿Cuáles embarcaciones están exentos del requisito de extintor de incendios? </a:t>
            </a:r>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 y="369773"/>
            <a:ext cx="9220200" cy="936854"/>
          </a:xfrm>
        </p:spPr>
        <p:txBody>
          <a:bodyPr/>
          <a:lstStyle/>
          <a:p>
            <a:r>
              <a:rPr lang="es-US" err="1"/>
              <a:t>Arrestallamas</a:t>
            </a:r>
            <a:r>
              <a:rPr lang="es-US"/>
              <a:t> para detonaciones del motor</a:t>
            </a:r>
            <a:r>
              <a:rPr lang="en-US"/>
              <a:t>
</a:t>
            </a:r>
          </a:p>
        </p:txBody>
      </p:sp>
      <p:sp>
        <p:nvSpPr>
          <p:cNvPr id="179203" name="Rectangle 3"/>
          <p:cNvSpPr>
            <a:spLocks noGrp="1" noChangeArrowheads="1"/>
          </p:cNvSpPr>
          <p:nvPr>
            <p:ph sz="half" idx="1"/>
          </p:nvPr>
        </p:nvSpPr>
        <p:spPr>
          <a:xfrm>
            <a:off x="457200" y="1280160"/>
            <a:ext cx="8686800" cy="5029200"/>
          </a:xfrm>
        </p:spPr>
        <p:txBody>
          <a:bodyPr/>
          <a:lstStyle/>
          <a:p>
            <a:r>
              <a:rPr lang="es-US"/>
              <a:t>Evitar el encendido de vapores de gasolina si el motor falla.</a:t>
            </a:r>
            <a:endParaRPr lang="en-US"/>
          </a:p>
        </p:txBody>
      </p:sp>
      <p:sp>
        <p:nvSpPr>
          <p:cNvPr id="2" name="TextBox 1"/>
          <p:cNvSpPr txBox="1"/>
          <p:nvPr/>
        </p:nvSpPr>
        <p:spPr>
          <a:xfrm>
            <a:off x="508000" y="6330462"/>
            <a:ext cx="184666" cy="369332"/>
          </a:xfrm>
          <a:prstGeom prst="rect">
            <a:avLst/>
          </a:prstGeom>
          <a:noFill/>
        </p:spPr>
        <p:txBody>
          <a:bodyPr wrap="none" rtlCol="0">
            <a:spAutoFit/>
          </a:bodyPr>
          <a:lstStyle/>
          <a:p>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15" name="Picture 14" descr="Smoke rises from a boat that exploded Friday at John’s Pass Marina on Treasure Island. [Courtesy of Jonathan Fuss]">
            <a:extLst>
              <a:ext uri="{FF2B5EF4-FFF2-40B4-BE49-F238E27FC236}">
                <a16:creationId xmlns:a16="http://schemas.microsoft.com/office/drawing/2014/main" id="{F77BCCD4-19E1-4A73-8AA0-396132496A11}"/>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 y="2209800"/>
            <a:ext cx="5867400" cy="3810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s-US"/>
              <a:t>Arresta-llamas para el motor</a:t>
            </a:r>
          </a:p>
        </p:txBody>
      </p:sp>
      <p:sp>
        <p:nvSpPr>
          <p:cNvPr id="189443" name="Rectangle 3"/>
          <p:cNvSpPr>
            <a:spLocks noGrp="1" noChangeArrowheads="1"/>
          </p:cNvSpPr>
          <p:nvPr>
            <p:ph idx="1"/>
          </p:nvPr>
        </p:nvSpPr>
        <p:spPr>
          <a:xfrm>
            <a:off x="457200" y="1524000"/>
            <a:ext cx="8077200" cy="4191000"/>
          </a:xfrm>
        </p:spPr>
        <p:txBody>
          <a:bodyPr/>
          <a:lstStyle/>
          <a:p>
            <a:r>
              <a:rPr lang="es-US"/>
              <a:t>Debe estar:</a:t>
            </a:r>
          </a:p>
          <a:p>
            <a:pPr lvl="1"/>
            <a:r>
              <a:rPr lang="es-US"/>
              <a:t>instalado en cada carburador</a:t>
            </a:r>
          </a:p>
          <a:p>
            <a:pPr lvl="1"/>
            <a:r>
              <a:rPr lang="es-US"/>
              <a:t>En buenas condiciones</a:t>
            </a:r>
          </a:p>
          <a:p>
            <a:pPr lvl="1"/>
            <a:r>
              <a:rPr lang="es-US"/>
              <a:t>Modelo aprobado por la Guardia Costera de los EE. UU.</a:t>
            </a:r>
          </a:p>
          <a:p>
            <a:r>
              <a:rPr lang="es-US"/>
              <a:t>Debe limpiarse periódicamente y verificar que no esté dañado.</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0" y="228600"/>
            <a:ext cx="9144000" cy="1143000"/>
          </a:xfrm>
        </p:spPr>
        <p:txBody>
          <a:bodyPr/>
          <a:lstStyle/>
          <a:p>
            <a:r>
              <a:rPr lang="es-US"/>
              <a:t>Sistemas de ventilación</a:t>
            </a:r>
            <a:r>
              <a:rPr lang="en-US"/>
              <a:t>
</a:t>
            </a:r>
          </a:p>
        </p:txBody>
      </p:sp>
      <p:sp>
        <p:nvSpPr>
          <p:cNvPr id="192516" name="Rectangle 3"/>
          <p:cNvSpPr>
            <a:spLocks noGrp="1" noChangeArrowheads="1"/>
          </p:cNvSpPr>
          <p:nvPr>
            <p:ph idx="1"/>
          </p:nvPr>
        </p:nvSpPr>
        <p:spPr/>
        <p:txBody>
          <a:bodyPr/>
          <a:lstStyle/>
          <a:p>
            <a:r>
              <a:rPr lang="es-US"/>
              <a:t>Las embarcaciones que usan gasolina construidas de manera tal que atrapen las emisiones de gasolina deben tener un sistema de ventilación natural</a:t>
            </a:r>
          </a:p>
          <a:p>
            <a:endParaRPr lang="en-US"/>
          </a:p>
          <a:p>
            <a:pPr marL="0" indent="0">
              <a:buNone/>
            </a:pPr>
            <a:endParaRPr lang="en-US"/>
          </a:p>
          <a:p>
            <a:r>
              <a:rPr lang="es-US"/>
              <a:t>Si su embarcación esta equipada con un sistema de ventilación eléctrico, enciéndalo durante al menos cuatro minutos antes de arrancar el motor</a:t>
            </a:r>
            <a:r>
              <a:rPr lang="en-US"/>
              <a:t> </a:t>
            </a:r>
          </a:p>
        </p:txBody>
      </p:sp>
      <p:pic>
        <p:nvPicPr>
          <p:cNvPr id="181252" name="Picture 7" descr="C:\DOCUME~1\bbullock\LOCALS~1\Temp\VMwareDnD\caf12cb4\ventilation_syste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2510631"/>
            <a:ext cx="4949825" cy="1836738"/>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s-US"/>
              <a:t>Monóxido de carbono
</a:t>
            </a:r>
          </a:p>
        </p:txBody>
      </p:sp>
      <p:sp>
        <p:nvSpPr>
          <p:cNvPr id="192516" name="Rectangle 3"/>
          <p:cNvSpPr>
            <a:spLocks noGrp="1" noChangeArrowheads="1"/>
          </p:cNvSpPr>
          <p:nvPr>
            <p:ph idx="1"/>
          </p:nvPr>
        </p:nvSpPr>
        <p:spPr>
          <a:xfrm>
            <a:off x="228600" y="1140680"/>
            <a:ext cx="8686800" cy="5029200"/>
          </a:xfrm>
        </p:spPr>
        <p:txBody>
          <a:bodyPr/>
          <a:lstStyle/>
          <a:p>
            <a:pPr>
              <a:spcBef>
                <a:spcPts val="1200"/>
              </a:spcBef>
            </a:pPr>
            <a:r>
              <a:rPr lang="es-US"/>
              <a:t>Inodoro, incoloro e insípido
 Fuente primaria: gasolina</a:t>
            </a:r>
          </a:p>
          <a:p>
            <a:pPr lvl="1"/>
            <a:r>
              <a:rPr lang="es-US"/>
              <a:t>Prevención: apague todos los motores cuando este cargando combustible</a:t>
            </a:r>
          </a:p>
          <a:p>
            <a:pPr>
              <a:spcBef>
                <a:spcPts val="1200"/>
              </a:spcBef>
            </a:pPr>
            <a:r>
              <a:rPr lang="es-US"/>
              <a:t>Fuente secudaria:  llama abierta (estufas, hornos, calentadores, parrillas, etc.)</a:t>
            </a:r>
          </a:p>
          <a:p>
            <a:pPr lvl="1"/>
            <a:r>
              <a:rPr lang="es-US"/>
              <a:t>Prevención: buena ventilación</a:t>
            </a:r>
          </a:p>
          <a:p>
            <a:r>
              <a:rPr lang="es-US"/>
              <a:t>Instalar detectores de monóxido de carbono</a:t>
            </a:r>
            <a:endParaRPr lang="en-US"/>
          </a:p>
          <a:p>
            <a:endParaRPr lang="en-US"/>
          </a:p>
          <a:p>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0924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s-US"/>
              <a:t>Silenciadores y límites para el nivel de ruido</a:t>
            </a:r>
          </a:p>
        </p:txBody>
      </p:sp>
      <p:sp>
        <p:nvSpPr>
          <p:cNvPr id="191492" name="Rectangle 3"/>
          <p:cNvSpPr>
            <a:spLocks noGrp="1" noChangeArrowheads="1"/>
          </p:cNvSpPr>
          <p:nvPr>
            <p:ph sz="half" idx="2"/>
          </p:nvPr>
        </p:nvSpPr>
        <p:spPr>
          <a:xfrm>
            <a:off x="457200" y="1280160"/>
            <a:ext cx="8534400" cy="5029200"/>
          </a:xfrm>
        </p:spPr>
        <p:txBody>
          <a:bodyPr/>
          <a:lstStyle/>
          <a:p>
            <a:pPr marL="0" indent="0">
              <a:buNone/>
            </a:pPr>
            <a:r>
              <a:rPr lang="es-US">
                <a:solidFill>
                  <a:srgbClr val="0070C0"/>
                </a:solidFill>
              </a:rPr>
              <a:t>En su estado:</a:t>
            </a:r>
          </a:p>
          <a:p>
            <a:r>
              <a:rPr lang="es-US"/>
              <a:t>¿ Qué tipo de sistema de silenciador se requiere</a:t>
            </a:r>
            <a:r>
              <a:rPr lang="en-US"/>
              <a:t>?</a:t>
            </a:r>
          </a:p>
          <a:p>
            <a:r>
              <a:rPr lang="es-US"/>
              <a:t>¿Cuáles son los límites para el nivel de ruido</a:t>
            </a:r>
            <a:r>
              <a:rPr lang="en-US"/>
              <a:t>?</a:t>
            </a:r>
          </a:p>
          <a:p>
            <a:r>
              <a:rPr lang="es-US"/>
              <a:t>¿ Cuales modificaciones están prohibidas?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304800"/>
            <a:ext cx="9144000" cy="1066800"/>
          </a:xfrm>
        </p:spPr>
        <p:txBody>
          <a:bodyPr/>
          <a:lstStyle/>
          <a:p>
            <a:r>
              <a:rPr lang="es-US"/>
              <a:t>Luces de navegación</a:t>
            </a:r>
            <a:r>
              <a:rPr lang="en-US"/>
              <a:t>
</a:t>
            </a:r>
          </a:p>
        </p:txBody>
      </p:sp>
      <p:sp>
        <p:nvSpPr>
          <p:cNvPr id="193539" name="Rectangle 3"/>
          <p:cNvSpPr>
            <a:spLocks noGrp="1" noChangeArrowheads="1"/>
          </p:cNvSpPr>
          <p:nvPr>
            <p:ph idx="1"/>
          </p:nvPr>
        </p:nvSpPr>
        <p:spPr/>
        <p:txBody>
          <a:bodyPr/>
          <a:lstStyle/>
          <a:p>
            <a:r>
              <a:rPr lang="es-US"/>
              <a:t>La embarcación tiene que estar equipado con luces de navegación adecuadas
Se deben utilizar luces:</a:t>
            </a:r>
          </a:p>
          <a:p>
            <a:pPr lvl="1"/>
            <a:r>
              <a:rPr lang="es-US"/>
              <a:t>Entre la puesta y la salida del sol
Durante periodos de visibilidad reducida</a:t>
            </a:r>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s-US">
                <a:latin typeface="Arial Black"/>
              </a:rPr>
              <a:t>Tópicos Principales</a:t>
            </a:r>
            <a:endParaRPr lang="en-US" dirty="0"/>
          </a:p>
        </p:txBody>
      </p:sp>
      <p:sp>
        <p:nvSpPr>
          <p:cNvPr id="154627" name="Rectangle 3"/>
          <p:cNvSpPr>
            <a:spLocks noGrp="1" noChangeArrowheads="1"/>
          </p:cNvSpPr>
          <p:nvPr>
            <p:ph idx="1"/>
          </p:nvPr>
        </p:nvSpPr>
        <p:spPr/>
        <p:txBody>
          <a:bodyPr/>
          <a:lstStyle/>
          <a:p>
            <a:pPr>
              <a:spcBef>
                <a:spcPts val="2400"/>
              </a:spcBef>
            </a:pPr>
            <a:r>
              <a:rPr lang="es-US">
                <a:latin typeface="Arial"/>
                <a:cs typeface="Arial"/>
              </a:rPr>
              <a:t>Otros equipos y reglamentos</a:t>
            </a:r>
          </a:p>
          <a:p>
            <a:pPr>
              <a:spcBef>
                <a:spcPts val="2400"/>
              </a:spcBef>
            </a:pPr>
            <a:r>
              <a:rPr lang="es-US">
                <a:latin typeface="Arial"/>
                <a:cs typeface="Arial"/>
              </a:rPr>
              <a:t>Leyes para motos acuáticas personales</a:t>
            </a:r>
            <a:endParaRPr lang="es-US"/>
          </a:p>
          <a:p>
            <a:pPr>
              <a:spcBef>
                <a:spcPts val="2400"/>
              </a:spcBef>
            </a:pPr>
            <a:r>
              <a:rPr lang="es-US">
                <a:latin typeface="Arial"/>
                <a:cs typeface="Arial"/>
              </a:rPr>
              <a:t>Leyes relativas al remolques de personas</a:t>
            </a:r>
          </a:p>
          <a:p>
            <a:pPr>
              <a:spcBef>
                <a:spcPts val="2400"/>
              </a:spcBef>
            </a:pPr>
            <a:r>
              <a:rPr lang="es-US">
                <a:latin typeface="Arial"/>
                <a:cs typeface="Arial"/>
              </a:rPr>
              <a:t>Desechos de residuos, aceite y basura</a:t>
            </a:r>
            <a:endParaRPr lang="es-US"/>
          </a:p>
          <a:p>
            <a:pPr>
              <a:spcBef>
                <a:spcPts val="2400"/>
              </a:spcBef>
            </a:pPr>
            <a:r>
              <a:rPr lang="es-US">
                <a:latin typeface="Arial"/>
                <a:cs typeface="Arial"/>
              </a:rPr>
              <a:t>Protección del medio ambiente</a:t>
            </a:r>
            <a:endParaRPr lang="es-US"/>
          </a:p>
          <a:p>
            <a:pPr>
              <a:spcBef>
                <a:spcPts val="2400"/>
              </a:spcBef>
            </a:pPr>
            <a:r>
              <a:rPr lang="es-US">
                <a:latin typeface="Arial"/>
                <a:cs typeface="Arial"/>
              </a:rPr>
              <a:t>Informe de accidentes de navegación</a:t>
            </a:r>
          </a:p>
          <a:p>
            <a:pPr>
              <a:spcBef>
                <a:spcPts val="2400"/>
              </a:spcBef>
            </a:pPr>
            <a:r>
              <a:rPr lang="es-US">
                <a:latin typeface="Arial"/>
                <a:cs typeface="Arial"/>
              </a:rPr>
              <a:t>Aplicación de la ley</a:t>
            </a:r>
            <a:endParaRPr lang="es-US"/>
          </a:p>
        </p:txBody>
      </p:sp>
      <p:pic>
        <p:nvPicPr>
          <p:cNvPr id="5"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s-US"/>
              <a:t>Luces de navegación</a:t>
            </a:r>
            <a:endParaRPr lang="en-US"/>
          </a:p>
        </p:txBody>
      </p:sp>
      <p:sp>
        <p:nvSpPr>
          <p:cNvPr id="193539" name="Rectangle 3"/>
          <p:cNvSpPr>
            <a:spLocks noGrp="1" noChangeArrowheads="1"/>
          </p:cNvSpPr>
          <p:nvPr>
            <p:ph idx="1"/>
          </p:nvPr>
        </p:nvSpPr>
        <p:spPr/>
        <p:txBody>
          <a:bodyPr/>
          <a:lstStyle/>
          <a:p>
            <a:r>
              <a:rPr lang="es-US"/>
              <a:t>Embarcaciones con motor, menos de 39.4 pies de eslora</a:t>
            </a:r>
          </a:p>
          <a:p>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2" descr="C:\DOCUME~1\bbullock\LOCALS~1\Temp\VMwareDnD\03083681\navigation_lights_power_driven_39ft.jpg">
            <a:extLst>
              <a:ext uri="{FF2B5EF4-FFF2-40B4-BE49-F238E27FC236}">
                <a16:creationId xmlns:a16="http://schemas.microsoft.com/office/drawing/2014/main" id="{AB3F227F-6D88-498A-A35E-CDCDB08C9DC9}"/>
              </a:ext>
            </a:extLst>
          </p:cNvPr>
          <p:cNvPicPr>
            <a:picLocks noChangeAspect="1" noChangeArrowheads="1"/>
          </p:cNvPicPr>
          <p:nvPr/>
        </p:nvPicPr>
        <p:blipFill>
          <a:blip r:embed="rId4"/>
          <a:srcRect/>
          <a:stretch>
            <a:fillRect/>
          </a:stretch>
        </p:blipFill>
        <p:spPr bwMode="auto">
          <a:xfrm>
            <a:off x="1545431" y="2230438"/>
            <a:ext cx="6053138" cy="3605212"/>
          </a:xfrm>
          <a:prstGeom prst="rect">
            <a:avLst/>
          </a:prstGeom>
          <a:noFill/>
          <a:ln w="9525">
            <a:noFill/>
            <a:miter lim="800000"/>
            <a:headEnd/>
            <a:tailEnd/>
          </a:ln>
        </p:spPr>
      </p:pic>
    </p:spTree>
    <p:extLst>
      <p:ext uri="{BB962C8B-B14F-4D97-AF65-F5344CB8AC3E}">
        <p14:creationId xmlns:p14="http://schemas.microsoft.com/office/powerpoint/2010/main" val="4235740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s-US"/>
              <a:t>Luces de navegación</a:t>
            </a:r>
            <a:endParaRPr lang="en-US"/>
          </a:p>
        </p:txBody>
      </p:sp>
      <p:sp>
        <p:nvSpPr>
          <p:cNvPr id="193539" name="Rectangle 3"/>
          <p:cNvSpPr>
            <a:spLocks noGrp="1" noChangeArrowheads="1"/>
          </p:cNvSpPr>
          <p:nvPr>
            <p:ph idx="1"/>
          </p:nvPr>
        </p:nvSpPr>
        <p:spPr/>
        <p:txBody>
          <a:bodyPr/>
          <a:lstStyle/>
          <a:p>
            <a:r>
              <a:rPr lang="es-US"/>
              <a:t>Embarcaciones con motor, menos de 65.6 pies</a:t>
            </a:r>
          </a:p>
          <a:p>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5" descr="C:\DOCUME~1\bbullock\LOCALS~1\Temp\VMwareDnD\c35f68fb\navigation_lights_power_driven.jpg">
            <a:extLst>
              <a:ext uri="{FF2B5EF4-FFF2-40B4-BE49-F238E27FC236}">
                <a16:creationId xmlns:a16="http://schemas.microsoft.com/office/drawing/2014/main" id="{356485E9-3F26-4279-B6C2-DE7B64A8CEE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312" y="2356485"/>
            <a:ext cx="7953375" cy="2876550"/>
          </a:xfrm>
          <a:prstGeom prst="rect">
            <a:avLst/>
          </a:prstGeom>
          <a:noFill/>
          <a:ln w="9525">
            <a:noFill/>
            <a:miter lim="800000"/>
            <a:headEnd/>
            <a:tailEnd/>
          </a:ln>
        </p:spPr>
      </p:pic>
    </p:spTree>
    <p:extLst>
      <p:ext uri="{BB962C8B-B14F-4D97-AF65-F5344CB8AC3E}">
        <p14:creationId xmlns:p14="http://schemas.microsoft.com/office/powerpoint/2010/main" val="2192588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s-US"/>
              <a:t>Luces de navegación</a:t>
            </a:r>
            <a:endParaRPr lang="en-US"/>
          </a:p>
        </p:txBody>
      </p:sp>
      <p:sp>
        <p:nvSpPr>
          <p:cNvPr id="193539" name="Rectangle 3"/>
          <p:cNvSpPr>
            <a:spLocks noGrp="1" noChangeArrowheads="1"/>
          </p:cNvSpPr>
          <p:nvPr>
            <p:ph idx="1"/>
          </p:nvPr>
        </p:nvSpPr>
        <p:spPr/>
        <p:txBody>
          <a:bodyPr/>
          <a:lstStyle/>
          <a:p>
            <a:r>
              <a:rPr lang="es-US"/>
              <a:t>Embarcaciones sin motor, menos de 65.6 pies de eslora </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2" descr="X:\Boating_Graphics\Export_PPT\Generic_drawings\navigation_lights_sailboats.jpg">
            <a:extLst>
              <a:ext uri="{FF2B5EF4-FFF2-40B4-BE49-F238E27FC236}">
                <a16:creationId xmlns:a16="http://schemas.microsoft.com/office/drawing/2014/main" id="{350B5FB4-A081-47DC-BAB1-D5B0E28471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6950" y="2289175"/>
            <a:ext cx="7142163" cy="3613150"/>
          </a:xfrm>
          <a:prstGeom prst="rect">
            <a:avLst/>
          </a:prstGeom>
          <a:noFill/>
          <a:ln w="9525">
            <a:noFill/>
            <a:miter lim="800000"/>
            <a:headEnd/>
            <a:tailEnd/>
          </a:ln>
        </p:spPr>
      </p:pic>
    </p:spTree>
    <p:extLst>
      <p:ext uri="{BB962C8B-B14F-4D97-AF65-F5344CB8AC3E}">
        <p14:creationId xmlns:p14="http://schemas.microsoft.com/office/powerpoint/2010/main" val="4154285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s-US"/>
              <a:t>Luces de navegación</a:t>
            </a:r>
            <a:endParaRPr lang="en-US"/>
          </a:p>
        </p:txBody>
      </p:sp>
      <p:sp>
        <p:nvSpPr>
          <p:cNvPr id="193539" name="Rectangle 3"/>
          <p:cNvSpPr>
            <a:spLocks noGrp="1" noChangeArrowheads="1"/>
          </p:cNvSpPr>
          <p:nvPr>
            <p:ph idx="1"/>
          </p:nvPr>
        </p:nvSpPr>
        <p:spPr/>
        <p:txBody>
          <a:bodyPr/>
          <a:lstStyle/>
          <a:p>
            <a:r>
              <a:rPr lang="es-US"/>
              <a:t>Embarcaciones sin motor, menos de 23 pies de eslora</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4">
            <a:extLst>
              <a:ext uri="{FF2B5EF4-FFF2-40B4-BE49-F238E27FC236}">
                <a16:creationId xmlns:a16="http://schemas.microsoft.com/office/drawing/2014/main" id="{260709A1-D96B-4C34-ADF6-5F189621B65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129258" y="2003425"/>
            <a:ext cx="5098209" cy="4068763"/>
          </a:xfrm>
          <a:prstGeom prst="rect">
            <a:avLst/>
          </a:prstGeom>
          <a:noFill/>
          <a:ln w="9525">
            <a:noFill/>
            <a:miter lim="800000"/>
            <a:headEnd/>
            <a:tailEnd/>
          </a:ln>
        </p:spPr>
      </p:pic>
    </p:spTree>
    <p:extLst>
      <p:ext uri="{BB962C8B-B14F-4D97-AF65-F5344CB8AC3E}">
        <p14:creationId xmlns:p14="http://schemas.microsoft.com/office/powerpoint/2010/main" val="1325256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s-US"/>
              <a:t>Luces de navegación</a:t>
            </a:r>
            <a:endParaRPr lang="en-US"/>
          </a:p>
        </p:txBody>
      </p:sp>
      <p:sp>
        <p:nvSpPr>
          <p:cNvPr id="193539" name="Rectangle 3"/>
          <p:cNvSpPr>
            <a:spLocks noGrp="1" noChangeArrowheads="1"/>
          </p:cNvSpPr>
          <p:nvPr>
            <p:ph idx="1"/>
          </p:nvPr>
        </p:nvSpPr>
        <p:spPr/>
        <p:txBody>
          <a:bodyPr/>
          <a:lstStyle/>
          <a:p>
            <a:r>
              <a:rPr lang="es-US"/>
              <a:t>Todas las embarcaciones ancladas, cuando no están navegando</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5" descr="C:\DOCUME~1\bbullock\LOCALS~1\Temp\VMwareDnD\13800779\navigation_lights_anchored.jpg">
            <a:extLst>
              <a:ext uri="{FF2B5EF4-FFF2-40B4-BE49-F238E27FC236}">
                <a16:creationId xmlns:a16="http://schemas.microsoft.com/office/drawing/2014/main" id="{D522DD51-5AFB-495D-A977-82044D5549E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6750" y="2218373"/>
            <a:ext cx="5727700" cy="4090987"/>
          </a:xfrm>
          <a:prstGeom prst="rect">
            <a:avLst/>
          </a:prstGeom>
          <a:noFill/>
          <a:ln w="9525">
            <a:noFill/>
            <a:miter lim="800000"/>
            <a:headEnd/>
            <a:tailEnd/>
          </a:ln>
        </p:spPr>
      </p:pic>
    </p:spTree>
    <p:extLst>
      <p:ext uri="{BB962C8B-B14F-4D97-AF65-F5344CB8AC3E}">
        <p14:creationId xmlns:p14="http://schemas.microsoft.com/office/powerpoint/2010/main" val="2227690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3"/>
          <p:cNvSpPr>
            <a:spLocks noGrp="1"/>
          </p:cNvSpPr>
          <p:nvPr>
            <p:ph type="title"/>
          </p:nvPr>
        </p:nvSpPr>
        <p:spPr>
          <a:xfrm>
            <a:off x="0" y="304800"/>
            <a:ext cx="9144000" cy="1371600"/>
          </a:xfrm>
        </p:spPr>
        <p:txBody>
          <a:bodyPr/>
          <a:lstStyle/>
          <a:p>
            <a:r>
              <a:rPr lang="es-US"/>
              <a:t>Señales Visuales de Socorro</a:t>
            </a:r>
            <a:r>
              <a:rPr lang="en-US"/>
              <a:t>
</a:t>
            </a:r>
          </a:p>
        </p:txBody>
      </p:sp>
      <p:sp>
        <p:nvSpPr>
          <p:cNvPr id="189443" name="Content Placeholder 4"/>
          <p:cNvSpPr>
            <a:spLocks noGrp="1"/>
          </p:cNvSpPr>
          <p:nvPr>
            <p:ph idx="1"/>
          </p:nvPr>
        </p:nvSpPr>
        <p:spPr/>
        <p:txBody>
          <a:bodyPr/>
          <a:lstStyle/>
          <a:p>
            <a:r>
              <a:rPr lang="es-US"/>
              <a:t>Las señales de socorro visual [Visual Distress Signals (VDS)] se clasifican como:</a:t>
            </a:r>
          </a:p>
          <a:p>
            <a:pPr lvl="1"/>
            <a:r>
              <a:rPr lang="es-US"/>
              <a:t>Señales de día</a:t>
            </a:r>
          </a:p>
          <a:p>
            <a:pPr lvl="1"/>
            <a:r>
              <a:rPr lang="es-US"/>
              <a:t>Señales de noche</a:t>
            </a:r>
          </a:p>
          <a:p>
            <a:pPr lvl="1"/>
            <a:r>
              <a:rPr lang="es-US"/>
              <a:t>Señales de día y de noche</a:t>
            </a:r>
          </a:p>
          <a:p>
            <a:r>
              <a:rPr lang="es-US"/>
              <a:t>Las señales de socorro visual pueden ser:</a:t>
            </a:r>
          </a:p>
          <a:p>
            <a:pPr lvl="1"/>
            <a:r>
              <a:rPr lang="es-US"/>
              <a:t>Pirotécnicas</a:t>
            </a:r>
          </a:p>
          <a:p>
            <a:pPr lvl="1"/>
            <a:r>
              <a:rPr lang="es-US"/>
              <a:t>No pirotécnicas</a:t>
            </a:r>
          </a:p>
          <a:p>
            <a:pPr lvl="1"/>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s-US"/>
              <a:t>Señales Visuales de Socorro</a:t>
            </a:r>
            <a:endParaRPr lang="en-US"/>
          </a:p>
        </p:txBody>
      </p:sp>
      <p:sp>
        <p:nvSpPr>
          <p:cNvPr id="199683" name="Content Placeholder 4"/>
          <p:cNvSpPr>
            <a:spLocks noGrp="1"/>
          </p:cNvSpPr>
          <p:nvPr>
            <p:ph sz="half" idx="1"/>
          </p:nvPr>
        </p:nvSpPr>
        <p:spPr>
          <a:xfrm>
            <a:off x="304799" y="914400"/>
            <a:ext cx="4875853" cy="5211763"/>
          </a:xfrm>
        </p:spPr>
        <p:txBody>
          <a:bodyPr/>
          <a:lstStyle/>
          <a:p>
            <a:pPr>
              <a:spcBef>
                <a:spcPts val="600"/>
              </a:spcBef>
            </a:pPr>
            <a:r>
              <a:rPr lang="es-US"/>
              <a:t>Las embarcaciones que navegan en aguas federales deben llevar señales aprobadas por la Guardia Costera de EE. UU.</a:t>
            </a:r>
          </a:p>
          <a:p>
            <a:pPr lvl="1">
              <a:spcBef>
                <a:spcPts val="600"/>
              </a:spcBef>
            </a:pPr>
            <a:r>
              <a:rPr lang="es-US"/>
              <a:t>Todas las embarcaciones deben llevar señales de noche cuando operen entre la puesta y la salida del sol
La mayoría de las embarcaciones deben llevar señales de día</a:t>
            </a:r>
          </a:p>
          <a:p>
            <a:endParaRPr lang="en-US"/>
          </a:p>
        </p:txBody>
      </p:sp>
      <p:pic>
        <p:nvPicPr>
          <p:cNvPr id="190468" name="Content Placeholder 5" descr="C:\DOCUME~1\bbullock\LOCALS~1\Temp\VMwareDnD\870db17e\distress_signals_set.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80653" y="1600200"/>
            <a:ext cx="2973694" cy="4525963"/>
          </a:xfrm>
        </p:spPr>
      </p:pic>
      <p:sp>
        <p:nvSpPr>
          <p:cNvPr id="2" name="TextBox 1"/>
          <p:cNvSpPr txBox="1"/>
          <p:nvPr/>
        </p:nvSpPr>
        <p:spPr>
          <a:xfrm>
            <a:off x="762000" y="6350000"/>
            <a:ext cx="184666" cy="369332"/>
          </a:xfrm>
          <a:prstGeom prst="rect">
            <a:avLst/>
          </a:prstGeom>
          <a:noFill/>
        </p:spPr>
        <p:txBody>
          <a:bodyPr wrap="none" rtlCol="0">
            <a:spAutoFit/>
          </a:bodyPr>
          <a:lstStyle/>
          <a:p>
            <a:endParaRPr lang="en-US"/>
          </a:p>
        </p:txBody>
      </p:sp>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distress_signals_red_flare.jpg">
            <a:extLst>
              <a:ext uri="{FF2B5EF4-FFF2-40B4-BE49-F238E27FC236}">
                <a16:creationId xmlns:a16="http://schemas.microsoft.com/office/drawing/2014/main" id="{588E0B33-18BC-490B-AF93-535DD207CF0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0910" y="1524000"/>
            <a:ext cx="1828800" cy="1828800"/>
          </a:xfrm>
          <a:prstGeom prst="rect">
            <a:avLst/>
          </a:prstGeom>
          <a:noFill/>
          <a:ln w="9525">
            <a:noFill/>
            <a:miter lim="800000"/>
            <a:headEnd/>
            <a:tailEnd/>
          </a:ln>
        </p:spPr>
      </p:pic>
      <p:pic>
        <p:nvPicPr>
          <p:cNvPr id="6" name="Picture 23" descr="distress_signals_red_meteor.jpg">
            <a:extLst>
              <a:ext uri="{FF2B5EF4-FFF2-40B4-BE49-F238E27FC236}">
                <a16:creationId xmlns:a16="http://schemas.microsoft.com/office/drawing/2014/main" id="{F66A74FF-01A1-48D9-AF1E-A20A19F5FE7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61024" y="1596488"/>
            <a:ext cx="1828800" cy="1828800"/>
          </a:xfrm>
          <a:prstGeom prst="rect">
            <a:avLst/>
          </a:prstGeom>
          <a:noFill/>
          <a:ln w="9525">
            <a:noFill/>
            <a:miter lim="800000"/>
            <a:headEnd/>
            <a:tailEnd/>
          </a:ln>
        </p:spPr>
      </p:pic>
      <p:pic>
        <p:nvPicPr>
          <p:cNvPr id="7" name="Picture 15" descr="distress_signals_orange_smoke.jpg">
            <a:extLst>
              <a:ext uri="{FF2B5EF4-FFF2-40B4-BE49-F238E27FC236}">
                <a16:creationId xmlns:a16="http://schemas.microsoft.com/office/drawing/2014/main" id="{A9065597-EFA0-447D-A9B0-B4FE818841E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1224" y="1555164"/>
            <a:ext cx="1828800" cy="18288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2144B885-0989-4596-9212-925859B3DED6}"/>
              </a:ext>
            </a:extLst>
          </p:cNvPr>
          <p:cNvGraphicFramePr>
            <a:graphicFrameLocks noGrp="1"/>
          </p:cNvGraphicFramePr>
          <p:nvPr>
            <p:extLst>
              <p:ext uri="{D42A27DB-BD31-4B8C-83A1-F6EECF244321}">
                <p14:modId xmlns:p14="http://schemas.microsoft.com/office/powerpoint/2010/main" val="3527934771"/>
              </p:ext>
            </p:extLst>
          </p:nvPr>
        </p:nvGraphicFramePr>
        <p:xfrm>
          <a:off x="1261435" y="2820979"/>
          <a:ext cx="6671586" cy="1280160"/>
        </p:xfrm>
        <a:graphic>
          <a:graphicData uri="http://schemas.openxmlformats.org/drawingml/2006/table">
            <a:tbl>
              <a:tblPr firstRow="1" bandRow="1">
                <a:tableStyleId>{5C22544A-7EE6-4342-B048-85BDC9FD1C3A}</a:tableStyleId>
              </a:tblPr>
              <a:tblGrid>
                <a:gridCol w="2223862">
                  <a:extLst>
                    <a:ext uri="{9D8B030D-6E8A-4147-A177-3AD203B41FA5}">
                      <a16:colId xmlns:a16="http://schemas.microsoft.com/office/drawing/2014/main" val="100076517"/>
                    </a:ext>
                  </a:extLst>
                </a:gridCol>
                <a:gridCol w="2223862">
                  <a:extLst>
                    <a:ext uri="{9D8B030D-6E8A-4147-A177-3AD203B41FA5}">
                      <a16:colId xmlns:a16="http://schemas.microsoft.com/office/drawing/2014/main" val="1357143307"/>
                    </a:ext>
                  </a:extLst>
                </a:gridCol>
                <a:gridCol w="2223862">
                  <a:extLst>
                    <a:ext uri="{9D8B030D-6E8A-4147-A177-3AD203B41FA5}">
                      <a16:colId xmlns:a16="http://schemas.microsoft.com/office/drawing/2014/main" val="3115219140"/>
                    </a:ext>
                  </a:extLst>
                </a:gridCol>
              </a:tblGrid>
              <a:tr h="304800">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2788536"/>
                  </a:ext>
                </a:extLst>
              </a:tr>
              <a:tr h="762000">
                <a:tc>
                  <a:txBody>
                    <a:bodyPr/>
                    <a:lstStyle/>
                    <a:p>
                      <a:r>
                        <a:rPr lang="es-US" noProof="0"/>
                        <a:t>Humo naranja</a:t>
                      </a:r>
                    </a:p>
                    <a:p>
                      <a:r>
                        <a:rPr lang="es-US" noProof="0"/>
                        <a:t>de mano – </a:t>
                      </a:r>
                    </a:p>
                    <a:p>
                      <a:r>
                        <a:rPr lang="es-US" noProof="0"/>
                        <a:t>Señal de día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s-US" noProof="0"/>
                        <a:t>Cohete rojo</a:t>
                      </a:r>
                    </a:p>
                    <a:p>
                      <a:pPr marL="0" marR="0" lvl="0" indent="0" algn="l" defTabSz="914400" rtl="0" eaLnBrk="1" fontAlgn="auto" latinLnBrk="0" hangingPunct="1">
                        <a:lnSpc>
                          <a:spcPct val="100000"/>
                        </a:lnSpc>
                        <a:spcBef>
                          <a:spcPts val="0"/>
                        </a:spcBef>
                        <a:spcAft>
                          <a:spcPts val="0"/>
                        </a:spcAft>
                        <a:buClrTx/>
                        <a:buSzTx/>
                        <a:buFontTx/>
                        <a:buNone/>
                        <a:tabLst/>
                        <a:defRPr/>
                      </a:pPr>
                      <a:r>
                        <a:rPr lang="es-US" noProof="0"/>
                        <a:t>Señal de día y noche</a:t>
                      </a:r>
                    </a:p>
                    <a:p>
                      <a:endParaRPr lang="es-US" noProof="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s-US" noProof="0"/>
                        <a:t>Bengala roja</a:t>
                      </a:r>
                    </a:p>
                    <a:p>
                      <a:pPr marL="0" marR="0" lvl="0" indent="0" algn="l" defTabSz="914400" rtl="0" eaLnBrk="1" fontAlgn="auto" latinLnBrk="0" hangingPunct="1">
                        <a:lnSpc>
                          <a:spcPct val="100000"/>
                        </a:lnSpc>
                        <a:spcBef>
                          <a:spcPts val="0"/>
                        </a:spcBef>
                        <a:spcAft>
                          <a:spcPts val="0"/>
                        </a:spcAft>
                        <a:buClrTx/>
                        <a:buSzTx/>
                        <a:buFontTx/>
                        <a:buNone/>
                        <a:tabLst/>
                        <a:defRPr/>
                      </a:pPr>
                      <a:r>
                        <a:rPr lang="es-US" noProof="0"/>
                        <a:t>Señal de día y noche</a:t>
                      </a:r>
                    </a:p>
                    <a:p>
                      <a:endParaRPr lang="es-US" noProof="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549740"/>
                  </a:ext>
                </a:extLst>
              </a:tr>
            </a:tbl>
          </a:graphicData>
        </a:graphic>
      </p:graphicFrame>
      <p:pic>
        <p:nvPicPr>
          <p:cNvPr id="21" name="Picture 12">
            <a:extLst>
              <a:ext uri="{FF2B5EF4-FFF2-40B4-BE49-F238E27FC236}">
                <a16:creationId xmlns:a16="http://schemas.microsoft.com/office/drawing/2014/main" id="{B8DAD9B0-53D0-4A25-A6CA-0B99C644352F}"/>
              </a:ext>
            </a:extLst>
          </p:cNvPr>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bwMode="auto">
          <a:xfrm>
            <a:off x="5878530" y="4383652"/>
            <a:ext cx="1097280" cy="1097280"/>
          </a:xfrm>
          <a:prstGeom prst="rect">
            <a:avLst/>
          </a:prstGeom>
          <a:noFill/>
          <a:ln w="9525">
            <a:noFill/>
            <a:miter lim="800000"/>
            <a:headEnd/>
            <a:tailEnd/>
          </a:ln>
        </p:spPr>
      </p:pic>
      <p:pic>
        <p:nvPicPr>
          <p:cNvPr id="22" name="Picture 14" descr="distress_signals_orange_flag.jpg">
            <a:extLst>
              <a:ext uri="{FF2B5EF4-FFF2-40B4-BE49-F238E27FC236}">
                <a16:creationId xmlns:a16="http://schemas.microsoft.com/office/drawing/2014/main" id="{E016D97E-E726-4BD4-8868-1EC86442C4D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44916" y="4083514"/>
            <a:ext cx="1828800" cy="1828800"/>
          </a:xfrm>
          <a:prstGeom prst="rect">
            <a:avLst/>
          </a:prstGeom>
          <a:noFill/>
          <a:ln w="9525">
            <a:noFill/>
            <a:miter lim="800000"/>
            <a:headEnd/>
            <a:tailEnd/>
          </a:ln>
        </p:spPr>
      </p:pic>
      <p:pic>
        <p:nvPicPr>
          <p:cNvPr id="23" name="Picture 13" descr="distress_signals_electric_light.jpg">
            <a:extLst>
              <a:ext uri="{FF2B5EF4-FFF2-40B4-BE49-F238E27FC236}">
                <a16:creationId xmlns:a16="http://schemas.microsoft.com/office/drawing/2014/main" id="{0DE796A7-2800-4229-8D52-CE2BB8EBFAA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10978" y="4083514"/>
            <a:ext cx="1828800" cy="1828800"/>
          </a:xfrm>
          <a:prstGeom prst="rect">
            <a:avLst/>
          </a:prstGeom>
          <a:noFill/>
          <a:ln w="9525">
            <a:noFill/>
            <a:miter lim="800000"/>
            <a:headEnd/>
            <a:tailEnd/>
          </a:ln>
        </p:spPr>
      </p:pic>
      <p:sp>
        <p:nvSpPr>
          <p:cNvPr id="193539" name="Rectangle 3"/>
          <p:cNvSpPr>
            <a:spLocks noGrp="1" noChangeArrowheads="1"/>
          </p:cNvSpPr>
          <p:nvPr>
            <p:ph idx="1"/>
          </p:nvPr>
        </p:nvSpPr>
        <p:spPr>
          <a:xfrm>
            <a:off x="118779" y="1078691"/>
            <a:ext cx="5226588" cy="6009645"/>
          </a:xfrm>
        </p:spPr>
        <p:txBody>
          <a:bodyPr/>
          <a:lstStyle/>
          <a:p>
            <a:pPr>
              <a:spcBef>
                <a:spcPts val="1200"/>
              </a:spcBef>
            </a:pPr>
            <a:r>
              <a:rPr lang="es-US"/>
              <a:t>Señales pirotécnicas</a:t>
            </a:r>
          </a:p>
          <a:p>
            <a:pPr marL="0" indent="0">
              <a:spcBef>
                <a:spcPts val="1200"/>
              </a:spcBef>
              <a:buNone/>
            </a:pPr>
            <a:br>
              <a:rPr lang="en-US"/>
            </a:br>
            <a:endParaRPr lang="en-US"/>
          </a:p>
          <a:p>
            <a:pPr marL="0" indent="0">
              <a:spcBef>
                <a:spcPts val="1200"/>
              </a:spcBef>
              <a:buNone/>
            </a:pPr>
            <a:br>
              <a:rPr lang="en-US"/>
            </a:br>
            <a:endParaRPr lang="en-US"/>
          </a:p>
          <a:p>
            <a:pPr>
              <a:spcBef>
                <a:spcPts val="1200"/>
              </a:spcBef>
              <a:tabLst>
                <a:tab pos="914400" algn="l"/>
                <a:tab pos="1828800" algn="l"/>
                <a:tab pos="2743200" algn="l"/>
              </a:tabLst>
            </a:pPr>
            <a:endParaRPr lang="en-US"/>
          </a:p>
          <a:p>
            <a:pPr>
              <a:spcBef>
                <a:spcPts val="1200"/>
              </a:spcBef>
              <a:tabLst>
                <a:tab pos="914400" algn="l"/>
                <a:tab pos="1828800" algn="l"/>
                <a:tab pos="2743200" algn="l"/>
              </a:tabLst>
            </a:pPr>
            <a:r>
              <a:rPr lang="es-US"/>
              <a:t>Señales no pirotécnicas</a:t>
            </a:r>
          </a:p>
          <a:p>
            <a:pPr marL="0" indent="0">
              <a:spcBef>
                <a:spcPts val="1200"/>
              </a:spcBef>
              <a:buNone/>
              <a:tabLst>
                <a:tab pos="914400" algn="l"/>
                <a:tab pos="1828800" algn="l"/>
                <a:tab pos="2743200" algn="l"/>
              </a:tabLst>
            </a:pPr>
            <a:endParaRPr lang="en-US"/>
          </a:p>
        </p:txBody>
      </p:sp>
      <p:sp>
        <p:nvSpPr>
          <p:cNvPr id="183298" name="Rectangle 2"/>
          <p:cNvSpPr>
            <a:spLocks noGrp="1" noChangeArrowheads="1"/>
          </p:cNvSpPr>
          <p:nvPr>
            <p:ph type="title"/>
          </p:nvPr>
        </p:nvSpPr>
        <p:spPr/>
        <p:txBody>
          <a:bodyPr/>
          <a:lstStyle/>
          <a:p>
            <a:r>
              <a:rPr lang="es-US"/>
              <a:t>Señales Visuales de Socorro</a:t>
            </a:r>
            <a:endParaRPr lang="en-US"/>
          </a:p>
        </p:txBody>
      </p:sp>
      <p:pic>
        <p:nvPicPr>
          <p:cNvPr id="5" name="Picture 16" descr="uscga-very-large gray"/>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graphicFrame>
        <p:nvGraphicFramePr>
          <p:cNvPr id="18" name="Table 17">
            <a:extLst>
              <a:ext uri="{FF2B5EF4-FFF2-40B4-BE49-F238E27FC236}">
                <a16:creationId xmlns:a16="http://schemas.microsoft.com/office/drawing/2014/main" id="{4391C67D-D79E-45BD-A409-77759B4533DC}"/>
              </a:ext>
            </a:extLst>
          </p:cNvPr>
          <p:cNvGraphicFramePr>
            <a:graphicFrameLocks noGrp="1"/>
          </p:cNvGraphicFramePr>
          <p:nvPr>
            <p:extLst>
              <p:ext uri="{D42A27DB-BD31-4B8C-83A1-F6EECF244321}">
                <p14:modId xmlns:p14="http://schemas.microsoft.com/office/powerpoint/2010/main" val="491175562"/>
              </p:ext>
            </p:extLst>
          </p:nvPr>
        </p:nvGraphicFramePr>
        <p:xfrm>
          <a:off x="1333500" y="5270474"/>
          <a:ext cx="6477000" cy="151696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100076517"/>
                    </a:ext>
                  </a:extLst>
                </a:gridCol>
                <a:gridCol w="2159000">
                  <a:extLst>
                    <a:ext uri="{9D8B030D-6E8A-4147-A177-3AD203B41FA5}">
                      <a16:colId xmlns:a16="http://schemas.microsoft.com/office/drawing/2014/main" val="1357143307"/>
                    </a:ext>
                  </a:extLst>
                </a:gridCol>
                <a:gridCol w="2159000">
                  <a:extLst>
                    <a:ext uri="{9D8B030D-6E8A-4147-A177-3AD203B41FA5}">
                      <a16:colId xmlns:a16="http://schemas.microsoft.com/office/drawing/2014/main" val="3115219140"/>
                    </a:ext>
                  </a:extLst>
                </a:gridCol>
              </a:tblGrid>
              <a:tr h="433420">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s-US" noProof="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2788536"/>
                  </a:ext>
                </a:extLst>
              </a:tr>
              <a:tr h="1083548">
                <a:tc>
                  <a:txBody>
                    <a:bodyPr/>
                    <a:lstStyle/>
                    <a:p>
                      <a:r>
                        <a:rPr lang="es-US" noProof="0"/>
                        <a:t>Luz eléctrica</a:t>
                      </a:r>
                    </a:p>
                    <a:p>
                      <a:r>
                        <a:rPr lang="es-US" noProof="0"/>
                        <a:t>Señal de noche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s-US" noProof="0"/>
                        <a:t>Bandera naranja</a:t>
                      </a:r>
                    </a:p>
                    <a:p>
                      <a:pPr marL="0" marR="0" lvl="0" indent="0" algn="l" defTabSz="914400" rtl="0" eaLnBrk="1" fontAlgn="auto" latinLnBrk="0" hangingPunct="1">
                        <a:lnSpc>
                          <a:spcPct val="100000"/>
                        </a:lnSpc>
                        <a:spcBef>
                          <a:spcPts val="0"/>
                        </a:spcBef>
                        <a:spcAft>
                          <a:spcPts val="0"/>
                        </a:spcAft>
                        <a:buClrTx/>
                        <a:buSzTx/>
                        <a:buFontTx/>
                        <a:buNone/>
                        <a:tabLst/>
                        <a:defRPr/>
                      </a:pPr>
                      <a:r>
                        <a:rPr lang="es-US" noProof="0"/>
                        <a:t>Señal de día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s-US" noProof="0"/>
                        <a:t>Señal de brazos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549740"/>
                  </a:ext>
                </a:extLst>
              </a:tr>
            </a:tbl>
          </a:graphicData>
        </a:graphic>
      </p:graphicFrame>
    </p:spTree>
    <p:extLst>
      <p:ext uri="{BB962C8B-B14F-4D97-AF65-F5344CB8AC3E}">
        <p14:creationId xmlns:p14="http://schemas.microsoft.com/office/powerpoint/2010/main" val="359357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3"/>
          <p:cNvSpPr>
            <a:spLocks noGrp="1"/>
          </p:cNvSpPr>
          <p:nvPr>
            <p:ph type="title"/>
          </p:nvPr>
        </p:nvSpPr>
        <p:spPr/>
        <p:txBody>
          <a:bodyPr/>
          <a:lstStyle/>
          <a:p>
            <a:r>
              <a:rPr lang="es-US"/>
              <a:t>Señales Visuales de Socorro</a:t>
            </a:r>
            <a:endParaRPr lang="en-US"/>
          </a:p>
        </p:txBody>
      </p:sp>
      <p:sp>
        <p:nvSpPr>
          <p:cNvPr id="192515" name="Content Placeholder 4"/>
          <p:cNvSpPr>
            <a:spLocks noGrp="1"/>
          </p:cNvSpPr>
          <p:nvPr>
            <p:ph idx="1"/>
          </p:nvPr>
        </p:nvSpPr>
        <p:spPr>
          <a:xfrm>
            <a:off x="0" y="1066800"/>
            <a:ext cx="6400800" cy="5242560"/>
          </a:xfrm>
        </p:spPr>
        <p:txBody>
          <a:bodyPr/>
          <a:lstStyle/>
          <a:p>
            <a:r>
              <a:rPr lang="es-US"/>
              <a:t>Si se utilizan señales pirotécnicas: </a:t>
            </a:r>
          </a:p>
          <a:p>
            <a:pPr lvl="1"/>
            <a:r>
              <a:rPr lang="es-US"/>
              <a:t>Deben haber un mínimo de tres señales a bordo</a:t>
            </a:r>
            <a:r>
              <a:rPr lang="en-US"/>
              <a:t> </a:t>
            </a:r>
          </a:p>
          <a:p>
            <a:pPr lvl="1"/>
            <a:r>
              <a:rPr lang="es-US"/>
              <a:t>Deben tener fecha de vencimiento</a:t>
            </a:r>
          </a:p>
          <a:p>
            <a:pPr lvl="1"/>
            <a:r>
              <a:rPr lang="es-US"/>
              <a:t> Las señales vencidas pueden llevarse  a bordo como extras, pero deben haber un mínimo de tres señales que no hayan vencido a bordo</a:t>
            </a:r>
          </a:p>
          <a:p>
            <a:pPr lvl="1"/>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00800" y="2402732"/>
            <a:ext cx="2400300" cy="374089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3"/>
          <p:cNvSpPr>
            <a:spLocks noGrp="1"/>
          </p:cNvSpPr>
          <p:nvPr>
            <p:ph type="title"/>
          </p:nvPr>
        </p:nvSpPr>
        <p:spPr/>
        <p:txBody>
          <a:bodyPr/>
          <a:lstStyle/>
          <a:p>
            <a:r>
              <a:rPr lang="es-US"/>
              <a:t>Señales Visuales de Socorro</a:t>
            </a:r>
            <a:endParaRPr lang="en-US"/>
          </a:p>
        </p:txBody>
      </p:sp>
      <p:sp>
        <p:nvSpPr>
          <p:cNvPr id="193549" name="Text Placeholder 4"/>
          <p:cNvSpPr>
            <a:spLocks noGrp="1"/>
          </p:cNvSpPr>
          <p:nvPr>
            <p:ph type="body" idx="1"/>
          </p:nvPr>
        </p:nvSpPr>
        <p:spPr>
          <a:xfrm>
            <a:off x="457200" y="1280160"/>
            <a:ext cx="8686800" cy="5029200"/>
          </a:xfrm>
        </p:spPr>
        <p:txBody>
          <a:bodyPr anchor="t"/>
          <a:lstStyle/>
          <a:p>
            <a:pPr algn="ctr"/>
            <a:r>
              <a:rPr lang="es-US">
                <a:solidFill>
                  <a:schemeClr val="tx1"/>
                </a:solidFill>
              </a:rPr>
              <a:t>Ejemplos de combinaciones que pueden llevarse</a:t>
            </a:r>
            <a:r>
              <a:rPr lang="en-US">
                <a:solidFill>
                  <a:schemeClr val="tx1"/>
                </a:solidFill>
              </a:rPr>
              <a:t>
</a:t>
            </a:r>
          </a:p>
        </p:txBody>
      </p:sp>
      <p:pic>
        <p:nvPicPr>
          <p:cNvPr id="201731" name="Picture 6"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2241550"/>
            <a:ext cx="1268413" cy="1268413"/>
          </a:xfrm>
          <a:prstGeom prst="rect">
            <a:avLst/>
          </a:prstGeom>
          <a:noFill/>
          <a:ln w="9525">
            <a:noFill/>
            <a:miter lim="800000"/>
            <a:headEnd/>
            <a:tailEnd/>
          </a:ln>
        </p:spPr>
      </p:pic>
      <p:pic>
        <p:nvPicPr>
          <p:cNvPr id="201732" name="Picture 7"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2241550"/>
            <a:ext cx="1268413" cy="1268413"/>
          </a:xfrm>
          <a:prstGeom prst="rect">
            <a:avLst/>
          </a:prstGeom>
          <a:noFill/>
          <a:ln w="9525">
            <a:noFill/>
            <a:miter lim="800000"/>
            <a:headEnd/>
            <a:tailEnd/>
          </a:ln>
        </p:spPr>
      </p:pic>
      <p:pic>
        <p:nvPicPr>
          <p:cNvPr id="201733" name="Picture 8"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988" y="2241550"/>
            <a:ext cx="1268412" cy="1268413"/>
          </a:xfrm>
          <a:prstGeom prst="rect">
            <a:avLst/>
          </a:prstGeom>
          <a:noFill/>
          <a:ln w="9525">
            <a:noFill/>
            <a:miter lim="800000"/>
            <a:headEnd/>
            <a:tailEnd/>
          </a:ln>
        </p:spPr>
      </p:pic>
      <p:grpSp>
        <p:nvGrpSpPr>
          <p:cNvPr id="2" name="Group 9"/>
          <p:cNvGrpSpPr>
            <a:grpSpLocks/>
          </p:cNvGrpSpPr>
          <p:nvPr/>
        </p:nvGrpSpPr>
        <p:grpSpPr bwMode="auto">
          <a:xfrm>
            <a:off x="2133600" y="4279900"/>
            <a:ext cx="4953000" cy="1295400"/>
            <a:chOff x="838200" y="4419600"/>
            <a:chExt cx="6248400" cy="1633270"/>
          </a:xfrm>
        </p:grpSpPr>
        <p:pic>
          <p:nvPicPr>
            <p:cNvPr id="193550" name="Picture 10"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4419600"/>
              <a:ext cx="1600200" cy="1600200"/>
            </a:xfrm>
            <a:prstGeom prst="rect">
              <a:avLst/>
            </a:prstGeom>
            <a:noFill/>
            <a:ln w="9525">
              <a:noFill/>
              <a:miter lim="800000"/>
              <a:headEnd/>
              <a:tailEnd/>
            </a:ln>
          </p:spPr>
        </p:pic>
        <p:pic>
          <p:nvPicPr>
            <p:cNvPr id="193551" name="Picture 11"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2200" y="4419600"/>
              <a:ext cx="1600200" cy="1600200"/>
            </a:xfrm>
            <a:prstGeom prst="rect">
              <a:avLst/>
            </a:prstGeom>
            <a:noFill/>
            <a:ln w="9525">
              <a:noFill/>
              <a:miter lim="800000"/>
              <a:headEnd/>
              <a:tailEnd/>
            </a:ln>
          </p:spPr>
        </p:pic>
        <p:pic>
          <p:nvPicPr>
            <p:cNvPr id="193552" name="Picture 12" descr="distress_signals_electric_light.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0" y="4452670"/>
              <a:ext cx="1600200" cy="1600200"/>
            </a:xfrm>
            <a:prstGeom prst="rect">
              <a:avLst/>
            </a:prstGeom>
            <a:noFill/>
            <a:ln w="9525">
              <a:noFill/>
              <a:miter lim="800000"/>
              <a:headEnd/>
              <a:tailEnd/>
            </a:ln>
          </p:spPr>
        </p:pic>
        <p:pic>
          <p:nvPicPr>
            <p:cNvPr id="193553" name="Picture 13"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4419600"/>
              <a:ext cx="1600200" cy="1600200"/>
            </a:xfrm>
            <a:prstGeom prst="rect">
              <a:avLst/>
            </a:prstGeom>
            <a:noFill/>
            <a:ln w="9525">
              <a:noFill/>
              <a:miter lim="800000"/>
              <a:headEnd/>
              <a:tailEnd/>
            </a:ln>
          </p:spPr>
        </p:pic>
      </p:grpSp>
      <p:pic>
        <p:nvPicPr>
          <p:cNvPr id="201735" name="Content Placeholder 24" descr="distress_signals_red_meteo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72200" y="2214563"/>
            <a:ext cx="1268413" cy="1268412"/>
          </a:xfrm>
          <a:prstGeom prst="rect">
            <a:avLst/>
          </a:prstGeom>
          <a:noFill/>
          <a:ln w="9525">
            <a:noFill/>
            <a:miter lim="800000"/>
            <a:headEnd/>
            <a:tailEnd/>
          </a:ln>
        </p:spPr>
      </p:pic>
      <p:pic>
        <p:nvPicPr>
          <p:cNvPr id="201736" name="Picture 15"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5206" y="2172816"/>
            <a:ext cx="1268413" cy="1268413"/>
          </a:xfrm>
          <a:prstGeom prst="rect">
            <a:avLst/>
          </a:prstGeom>
          <a:noFill/>
          <a:ln w="9525">
            <a:noFill/>
            <a:miter lim="800000"/>
            <a:headEnd/>
            <a:tailEnd/>
          </a:ln>
        </p:spPr>
      </p:pic>
      <p:pic>
        <p:nvPicPr>
          <p:cNvPr id="201737" name="Content Placeholder 24" descr="distress_signals_red_meteo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91400" y="2214563"/>
            <a:ext cx="1268413" cy="1268412"/>
          </a:xfrm>
          <a:prstGeom prst="rect">
            <a:avLst/>
          </a:prstGeom>
          <a:noFill/>
          <a:ln w="9525">
            <a:noFill/>
            <a:miter lim="800000"/>
            <a:headEnd/>
            <a:tailEnd/>
          </a:ln>
        </p:spPr>
      </p:pic>
      <p:sp>
        <p:nvSpPr>
          <p:cNvPr id="18" name="Rectangle 17"/>
          <p:cNvSpPr/>
          <p:nvPr/>
        </p:nvSpPr>
        <p:spPr bwMode="auto">
          <a:xfrm>
            <a:off x="609600" y="3357563"/>
            <a:ext cx="3429000" cy="769441"/>
          </a:xfrm>
          <a:prstGeom prst="rect">
            <a:avLst/>
          </a:prstGeom>
        </p:spPr>
        <p:txBody>
          <a:bodyPr>
            <a:spAutoFit/>
          </a:bodyPr>
          <a:lstStyle/>
          <a:p>
            <a:pPr algn="ctr" eaLnBrk="0" hangingPunct="0">
              <a:spcBef>
                <a:spcPts val="4200"/>
              </a:spcBef>
              <a:buClr>
                <a:srgbClr val="009900"/>
              </a:buClr>
              <a:buSzPct val="110000"/>
              <a:defRPr/>
            </a:pPr>
            <a:r>
              <a:rPr lang="es-US" sz="2200" b="1" kern="0">
                <a:solidFill>
                  <a:srgbClr val="000000"/>
                </a:solidFill>
                <a:latin typeface="Arial"/>
              </a:rPr>
              <a:t>3 bengalas rojas de mano</a:t>
            </a:r>
          </a:p>
        </p:txBody>
      </p:sp>
      <p:sp>
        <p:nvSpPr>
          <p:cNvPr id="19" name="Rectangle 18"/>
          <p:cNvSpPr/>
          <p:nvPr/>
        </p:nvSpPr>
        <p:spPr bwMode="auto">
          <a:xfrm>
            <a:off x="4965304" y="3292356"/>
            <a:ext cx="3554412" cy="846386"/>
          </a:xfrm>
          <a:prstGeom prst="rect">
            <a:avLst/>
          </a:prstGeom>
        </p:spPr>
        <p:txBody>
          <a:bodyPr wrap="square">
            <a:spAutoFit/>
          </a:bodyPr>
          <a:lstStyle/>
          <a:p>
            <a:pPr algn="ctr" eaLnBrk="0" hangingPunct="0">
              <a:spcBef>
                <a:spcPts val="600"/>
              </a:spcBef>
              <a:buClr>
                <a:srgbClr val="009900"/>
              </a:buClr>
              <a:buSzPct val="110000"/>
              <a:defRPr/>
            </a:pPr>
            <a:r>
              <a:rPr lang="es-US" sz="2200" b="1" kern="0">
                <a:solidFill>
                  <a:srgbClr val="000000"/>
                </a:solidFill>
                <a:latin typeface="Arial"/>
              </a:rPr>
              <a:t>1 bengala roja de mano</a:t>
            </a:r>
          </a:p>
          <a:p>
            <a:pPr algn="ctr" eaLnBrk="0" hangingPunct="0">
              <a:spcBef>
                <a:spcPts val="600"/>
              </a:spcBef>
              <a:buClr>
                <a:srgbClr val="009900"/>
              </a:buClr>
              <a:buSzPct val="110000"/>
              <a:defRPr/>
            </a:pPr>
            <a:r>
              <a:rPr lang="es-US" sz="2200" b="1" kern="0">
                <a:solidFill>
                  <a:srgbClr val="000000"/>
                </a:solidFill>
                <a:latin typeface="Arial"/>
              </a:rPr>
              <a:t>2 cohetes rojos</a:t>
            </a:r>
          </a:p>
        </p:txBody>
      </p:sp>
      <p:sp>
        <p:nvSpPr>
          <p:cNvPr id="20" name="Rectangle 19"/>
          <p:cNvSpPr/>
          <p:nvPr/>
        </p:nvSpPr>
        <p:spPr bwMode="auto">
          <a:xfrm>
            <a:off x="1676400" y="5326063"/>
            <a:ext cx="5715000" cy="846137"/>
          </a:xfrm>
          <a:prstGeom prst="rect">
            <a:avLst/>
          </a:prstGeom>
        </p:spPr>
        <p:txBody>
          <a:bodyPr wrap="square">
            <a:spAutoFit/>
          </a:bodyPr>
          <a:lstStyle/>
          <a:p>
            <a:pPr algn="ctr" eaLnBrk="0" hangingPunct="0">
              <a:spcBef>
                <a:spcPts val="600"/>
              </a:spcBef>
              <a:buClr>
                <a:srgbClr val="009900"/>
              </a:buClr>
              <a:buSzPct val="110000"/>
              <a:defRPr/>
            </a:pPr>
            <a:r>
              <a:rPr lang="es-US" sz="2200" b="1" kern="0">
                <a:solidFill>
                  <a:srgbClr val="000000"/>
                </a:solidFill>
                <a:latin typeface="Arial"/>
              </a:rPr>
              <a:t>3 señales de humo naranja de mano</a:t>
            </a:r>
          </a:p>
          <a:p>
            <a:pPr algn="ctr" eaLnBrk="0" hangingPunct="0">
              <a:spcBef>
                <a:spcPts val="600"/>
              </a:spcBef>
              <a:buClr>
                <a:srgbClr val="009900"/>
              </a:buClr>
              <a:buSzPct val="110000"/>
              <a:defRPr/>
            </a:pPr>
            <a:r>
              <a:rPr lang="es-US" sz="2200" b="1" kern="0">
                <a:solidFill>
                  <a:srgbClr val="000000"/>
                </a:solidFill>
                <a:latin typeface="Arial"/>
              </a:rPr>
              <a:t>1 luz eléctrica</a:t>
            </a:r>
          </a:p>
        </p:txBody>
      </p:sp>
      <p:pic>
        <p:nvPicPr>
          <p:cNvPr id="21" name="Picture 16" descr="uscga-very-large gray"/>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7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7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a:spLocks noGrp="1"/>
          </p:cNvSpPr>
          <p:nvPr>
            <p:ph type="title"/>
          </p:nvPr>
        </p:nvSpPr>
        <p:spPr/>
        <p:txBody>
          <a:bodyPr/>
          <a:lstStyle/>
          <a:p>
            <a:r>
              <a:rPr lang="en-US" dirty="0"/>
              <a:t>Debe saber </a:t>
            </a:r>
            <a:r>
              <a:rPr lang="en-US" dirty="0" err="1"/>
              <a:t>como</a:t>
            </a:r>
            <a:r>
              <a:rPr lang="en-US" dirty="0"/>
              <a:t>…</a:t>
            </a:r>
          </a:p>
        </p:txBody>
      </p:sp>
      <p:sp>
        <p:nvSpPr>
          <p:cNvPr id="155652" name="Content Placeholder 5"/>
          <p:cNvSpPr>
            <a:spLocks noGrp="1"/>
          </p:cNvSpPr>
          <p:nvPr>
            <p:ph sz="half" idx="2"/>
          </p:nvPr>
        </p:nvSpPr>
        <p:spPr>
          <a:xfrm>
            <a:off x="405245" y="1447800"/>
            <a:ext cx="8686800" cy="5029200"/>
          </a:xfrm>
        </p:spPr>
        <p:txBody>
          <a:bodyPr/>
          <a:lstStyle/>
          <a:p>
            <a:pPr>
              <a:spcBef>
                <a:spcPts val="1800"/>
              </a:spcBef>
            </a:pPr>
            <a:r>
              <a:rPr lang="es-US">
                <a:latin typeface="Arial"/>
                <a:cs typeface="Arial"/>
              </a:rPr>
              <a:t>Identificar</a:t>
            </a:r>
            <a:r>
              <a:rPr lang="es-US">
                <a:solidFill>
                  <a:srgbClr val="FF0000"/>
                </a:solidFill>
                <a:latin typeface="Arial"/>
                <a:cs typeface="Arial"/>
              </a:rPr>
              <a:t> </a:t>
            </a:r>
            <a:r>
              <a:rPr lang="es-US">
                <a:latin typeface="Arial"/>
                <a:cs typeface="Arial"/>
              </a:rPr>
              <a:t>qué embarcaciones deben registrarse y cómo hacerlo</a:t>
            </a:r>
            <a:endParaRPr lang="en-US"/>
          </a:p>
          <a:p>
            <a:pPr>
              <a:spcBef>
                <a:spcPts val="1800"/>
              </a:spcBef>
            </a:pPr>
            <a:r>
              <a:rPr lang="es-US">
                <a:latin typeface="Arial"/>
                <a:cs typeface="Arial"/>
              </a:rPr>
              <a:t>Colocar los números de certificado y las calcomanías de validación en una embarcación correctamente</a:t>
            </a:r>
            <a:endParaRPr lang="en-US"/>
          </a:p>
          <a:p>
            <a:pPr>
              <a:spcBef>
                <a:spcPts val="1800"/>
              </a:spcBef>
            </a:pPr>
            <a:r>
              <a:rPr lang="es-US">
                <a:latin typeface="Arial"/>
                <a:cs typeface="Arial"/>
              </a:rPr>
              <a:t>Encontrar el número de identificación del casco (HIN) en una embarcación</a:t>
            </a:r>
            <a:endParaRPr lang="en-US"/>
          </a:p>
          <a:p>
            <a:pPr>
              <a:spcBef>
                <a:spcPts val="1800"/>
              </a:spcBef>
            </a:pPr>
            <a:r>
              <a:rPr lang="es-US">
                <a:latin typeface="Arial"/>
                <a:cs typeface="Arial"/>
              </a:rPr>
              <a:t>Explicar los requisitos de edad y entrenamiento para el funcionamiento de embarcaciones o motos acuáticas personales (PWC)</a:t>
            </a:r>
            <a:endParaRPr lang="en-US">
              <a:latin typeface="Arial"/>
              <a:cs typeface="Arial"/>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3"/>
          <p:cNvSpPr>
            <a:spLocks noGrp="1"/>
          </p:cNvSpPr>
          <p:nvPr>
            <p:ph type="title"/>
          </p:nvPr>
        </p:nvSpPr>
        <p:spPr>
          <a:xfrm>
            <a:off x="36871" y="-44245"/>
            <a:ext cx="9144000" cy="1371600"/>
          </a:xfrm>
        </p:spPr>
        <p:txBody>
          <a:bodyPr/>
          <a:lstStyle/>
          <a:p>
            <a:r>
              <a:rPr lang="es-US"/>
              <a:t>Señales Visuales de Socorro</a:t>
            </a:r>
            <a:endParaRPr lang="en-US"/>
          </a:p>
        </p:txBody>
      </p:sp>
      <p:pic>
        <p:nvPicPr>
          <p:cNvPr id="21"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2" name="Picture 2" descr="C:\Users\Owner\Desktop\81OC1WdNxLL._SL1389_.jpg">
            <a:extLst>
              <a:ext uri="{FF2B5EF4-FFF2-40B4-BE49-F238E27FC236}">
                <a16:creationId xmlns:a16="http://schemas.microsoft.com/office/drawing/2014/main" id="{92CD008C-B56E-6E49-AA5B-ACEDA1F6F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33800"/>
            <a:ext cx="3502475"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A5B38F5-4B95-48DE-BE2A-A3E5EF3560DD}"/>
              </a:ext>
            </a:extLst>
          </p:cNvPr>
          <p:cNvSpPr txBox="1"/>
          <p:nvPr/>
        </p:nvSpPr>
        <p:spPr>
          <a:xfrm>
            <a:off x="152400" y="1143000"/>
            <a:ext cx="8763000" cy="2400657"/>
          </a:xfrm>
          <a:prstGeom prst="rect">
            <a:avLst/>
          </a:prstGeom>
          <a:noFill/>
        </p:spPr>
        <p:txBody>
          <a:bodyPr wrap="square" rtlCol="0">
            <a:spAutoFit/>
          </a:bodyPr>
          <a:lstStyle/>
          <a:p>
            <a:pPr marL="285750" indent="-285750">
              <a:buFont typeface="Arial" panose="020B0604020202020204" pitchFamily="34" charset="0"/>
              <a:buChar char="•"/>
            </a:pPr>
            <a:r>
              <a:rPr lang="es-US" sz="2500"/>
              <a:t>Al momento es la única alternativa a las luces bengalas aprobada por la Guardia Costera de los EE.UU.</a:t>
            </a:r>
          </a:p>
          <a:p>
            <a:pPr marL="285750" indent="-285750">
              <a:buFont typeface="Arial" panose="020B0604020202020204" pitchFamily="34" charset="0"/>
              <a:buChar char="•"/>
            </a:pPr>
            <a:r>
              <a:rPr lang="es-US" sz="2500"/>
              <a:t>Tiene que estar marcada como aprobada</a:t>
            </a:r>
          </a:p>
          <a:p>
            <a:pPr marL="285750" indent="-285750">
              <a:buFont typeface="Arial" panose="020B0604020202020204" pitchFamily="34" charset="0"/>
              <a:buChar char="•"/>
            </a:pPr>
            <a:r>
              <a:rPr lang="es-US" sz="2500"/>
              <a:t>Es una luz electronica. Se anuncia como permanente, no tiene que ser reemplazada como las luzes bengalas cada tres anos. Lleva pilas que si necesitan reemplazo. </a:t>
            </a:r>
          </a:p>
        </p:txBody>
      </p:sp>
    </p:spTree>
    <p:extLst>
      <p:ext uri="{BB962C8B-B14F-4D97-AF65-F5344CB8AC3E}">
        <p14:creationId xmlns:p14="http://schemas.microsoft.com/office/powerpoint/2010/main" val="3692600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s-US"/>
              <a:t>Dispositivos Acústicos</a:t>
            </a:r>
          </a:p>
        </p:txBody>
      </p:sp>
      <p:sp>
        <p:nvSpPr>
          <p:cNvPr id="7" name="Text Placeholder 6"/>
          <p:cNvSpPr>
            <a:spLocks noGrp="1"/>
          </p:cNvSpPr>
          <p:nvPr>
            <p:ph idx="1"/>
          </p:nvPr>
        </p:nvSpPr>
        <p:spPr/>
        <p:txBody>
          <a:bodyPr/>
          <a:lstStyle/>
          <a:p>
            <a:r>
              <a:rPr lang="es-US"/>
              <a:t>Son esenciales en periodos de visibilidad reducida 
Le permiten indicar sus intenciones o su posición</a:t>
            </a:r>
            <a:endParaRPr lang="en-US"/>
          </a:p>
        </p:txBody>
      </p:sp>
      <p:pic>
        <p:nvPicPr>
          <p:cNvPr id="201732" name="Picture 4" descr="C:\DOCUME~1\bbullock\LOCALS~1\Temp\VMwareDnD\5cf6cdd5\sound_devices_whist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3657600"/>
            <a:ext cx="3346450" cy="1962150"/>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8" name="Picture 6" descr="C:\DOCUME~1\bbullock\LOCALS~1\Temp\VMwareDnD\13885711\sound_devic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1676400"/>
            <a:ext cx="3027363" cy="4330700"/>
          </a:xfrm>
          <a:prstGeom prst="rect">
            <a:avLst/>
          </a:prstGeom>
          <a:noFill/>
          <a:ln w="9525">
            <a:noFill/>
            <a:miter lim="800000"/>
            <a:headEnd/>
            <a:tailEnd/>
          </a:ln>
        </p:spPr>
      </p:pic>
      <p:sp>
        <p:nvSpPr>
          <p:cNvPr id="195587" name="Title 7"/>
          <p:cNvSpPr>
            <a:spLocks noGrp="1"/>
          </p:cNvSpPr>
          <p:nvPr>
            <p:ph type="title"/>
          </p:nvPr>
        </p:nvSpPr>
        <p:spPr/>
        <p:txBody>
          <a:bodyPr/>
          <a:lstStyle/>
          <a:p>
            <a:r>
              <a:rPr lang="es-US"/>
              <a:t>Dispositivos Acústicos</a:t>
            </a:r>
            <a:endParaRPr lang="en-US"/>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s-US"/>
              <a:t>Tipos de dispositivos acústicos
</a:t>
            </a:r>
          </a:p>
          <a:p>
            <a:r>
              <a:rPr lang="es-US"/>
              <a:t>Silbato
Claxon</a:t>
            </a:r>
          </a:p>
          <a:p>
            <a:r>
              <a:rPr lang="es-US"/>
              <a:t>Campana</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2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s-US"/>
              <a:t>Dispositivos Acústicos</a:t>
            </a:r>
            <a:endParaRPr lang="en-US"/>
          </a:p>
        </p:txBody>
      </p:sp>
      <p:sp>
        <p:nvSpPr>
          <p:cNvPr id="204803" name="Text Placeholder 2"/>
          <p:cNvSpPr>
            <a:spLocks noGrp="1"/>
          </p:cNvSpPr>
          <p:nvPr>
            <p:ph idx="1"/>
          </p:nvPr>
        </p:nvSpPr>
        <p:spPr/>
        <p:txBody>
          <a:bodyPr/>
          <a:lstStyle/>
          <a:p>
            <a:r>
              <a:rPr lang="es-US"/>
              <a:t>Requisitos para aguas federales</a:t>
            </a:r>
            <a:r>
              <a:rPr lang="en-US"/>
              <a:t>:</a:t>
            </a:r>
          </a:p>
          <a:p>
            <a:pPr lvl="1"/>
            <a:r>
              <a:rPr lang="es-US"/>
              <a:t>Las embarcaciones de menos de 65.6 pies deben llevar un silbato, bocina u otro dispositivo de señal acústica
Las embarcaciones de 65.6 pies o más deben llevar un silbato o un claxon, y una campana</a:t>
            </a:r>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s-US"/>
              <a:t>Dispositivos Acústicos</a:t>
            </a:r>
            <a:endParaRPr lang="en-US"/>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s-US">
                <a:solidFill>
                  <a:srgbClr val="0070C0"/>
                </a:solidFill>
              </a:rPr>
              <a:t>En su estado</a:t>
            </a:r>
            <a:r>
              <a:rPr lang="en-US">
                <a:solidFill>
                  <a:srgbClr val="0070C0"/>
                </a:solidFill>
              </a:rPr>
              <a:t>:</a:t>
            </a:r>
          </a:p>
          <a:p>
            <a:r>
              <a:rPr lang="es-US"/>
              <a:t>¿Se requieren dispositivos acústicos en las aguas de su estado?
¿Qué tipos de dispositivos acústicos se requieren basado en la eslora del embarcación? 
¿A qué distancia debe ser audible la señal acústica?</a:t>
            </a:r>
            <a:endParaRPr lang="en-US"/>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0" y="427512"/>
            <a:ext cx="8915400" cy="944087"/>
          </a:xfrm>
        </p:spPr>
        <p:txBody>
          <a:bodyPr/>
          <a:lstStyle/>
          <a:p>
            <a:r>
              <a:rPr lang="es-US"/>
              <a:t>Otros equipos y reglamentaciones</a:t>
            </a:r>
            <a:r>
              <a:rPr lang="en-US"/>
              <a:t>
</a:t>
            </a:r>
          </a:p>
        </p:txBody>
      </p:sp>
      <p:sp>
        <p:nvSpPr>
          <p:cNvPr id="208899" name="Content Placeholder 2"/>
          <p:cNvSpPr>
            <a:spLocks noGrp="1"/>
          </p:cNvSpPr>
          <p:nvPr>
            <p:ph idx="1"/>
          </p:nvPr>
        </p:nvSpPr>
        <p:spPr>
          <a:xfrm>
            <a:off x="228600" y="1524000"/>
            <a:ext cx="8611672" cy="4724400"/>
          </a:xfrm>
        </p:spPr>
        <p:txBody>
          <a:bodyPr/>
          <a:lstStyle/>
          <a:p>
            <a:pPr>
              <a:spcBef>
                <a:spcPts val="2400"/>
              </a:spcBef>
            </a:pPr>
            <a:r>
              <a:rPr lang="es-US"/>
              <a:t>Se pueden utilizar dos tipos de banderas para indicar la actividad de buceo:</a:t>
            </a:r>
          </a:p>
          <a:p>
            <a:pPr>
              <a:spcBef>
                <a:spcPts val="2400"/>
              </a:spcBef>
            </a:pPr>
            <a:endParaRPr lang="es-US"/>
          </a:p>
          <a:p>
            <a:pPr>
              <a:spcBef>
                <a:spcPts val="2400"/>
              </a:spcBef>
            </a:pPr>
            <a:endParaRPr lang="en-US"/>
          </a:p>
          <a:p>
            <a:pPr>
              <a:spcBef>
                <a:spcPts val="2400"/>
              </a:spcBef>
            </a:pPr>
            <a:endParaRPr lang="en-US"/>
          </a:p>
          <a:p>
            <a:r>
              <a:rPr lang="es-US"/>
              <a:t>¿Qué bandera(s) se requiere(n) en su estado?</a:t>
            </a:r>
          </a:p>
          <a:p>
            <a:pPr>
              <a:spcBef>
                <a:spcPts val="1200"/>
              </a:spcBef>
            </a:pPr>
            <a:r>
              <a:rPr lang="es-US"/>
              <a:t>¿A qué distancia debe permanecer una embarcación de una bandera de buceo?</a:t>
            </a:r>
            <a:endParaRPr lang="en-US"/>
          </a:p>
        </p:txBody>
      </p:sp>
      <p:pic>
        <p:nvPicPr>
          <p:cNvPr id="198660" name="Picture 3" descr="flag_div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2262526"/>
            <a:ext cx="2165783" cy="2087504"/>
          </a:xfrm>
          <a:prstGeom prst="rect">
            <a:avLst/>
          </a:prstGeom>
          <a:noFill/>
          <a:ln w="9525">
            <a:noFill/>
            <a:miter lim="800000"/>
            <a:headEnd/>
            <a:tailEnd/>
          </a:ln>
        </p:spPr>
      </p:pic>
      <p:pic>
        <p:nvPicPr>
          <p:cNvPr id="198661" name="Picture 4" descr="flag_alph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07793" y="2002899"/>
            <a:ext cx="2310886" cy="2427288"/>
          </a:xfrm>
          <a:prstGeom prst="rect">
            <a:avLst/>
          </a:prstGeom>
          <a:noFill/>
          <a:ln w="9525">
            <a:noFill/>
            <a:miter lim="800000"/>
            <a:headEnd/>
            <a:tailEnd/>
          </a:ln>
        </p:spPr>
      </p:pic>
      <p:sp>
        <p:nvSpPr>
          <p:cNvPr id="7" name="Content Placeholder 2"/>
          <p:cNvSpPr txBox="1">
            <a:spLocks/>
          </p:cNvSpPr>
          <p:nvPr/>
        </p:nvSpPr>
        <p:spPr bwMode="auto">
          <a:xfrm>
            <a:off x="5732677" y="3532189"/>
            <a:ext cx="3488595" cy="1107995"/>
          </a:xfrm>
          <a:prstGeom prst="rect">
            <a:avLst/>
          </a:prstGeom>
          <a:noFill/>
          <a:ln w="9525">
            <a:noFill/>
            <a:miter lim="800000"/>
            <a:headEnd/>
            <a:tailEnd/>
          </a:ln>
        </p:spPr>
        <p:txBody>
          <a:bodyPr/>
          <a:lstStyle/>
          <a:p>
            <a:pPr marL="55563" lvl="1" algn="ctr" eaLnBrk="0" hangingPunct="0">
              <a:spcBef>
                <a:spcPts val="0"/>
              </a:spcBef>
              <a:buClr>
                <a:srgbClr val="FF0000"/>
              </a:buClr>
              <a:buSzPct val="120000"/>
              <a:buFont typeface="Arial" pitchFamily="34" charset="0"/>
              <a:buNone/>
              <a:defRPr/>
            </a:pPr>
            <a:r>
              <a:rPr lang="es-US" sz="2200" b="1" kern="0">
                <a:solidFill>
                  <a:srgbClr val="000000"/>
                </a:solidFill>
                <a:latin typeface="Arial" pitchFamily="34" charset="0"/>
                <a:cs typeface="Arial" pitchFamily="34" charset="0"/>
              </a:rPr>
              <a:t>Bandera Alfa              </a:t>
            </a:r>
            <a:r>
              <a:rPr lang="es-US" sz="2200" i="1" kern="0">
                <a:solidFill>
                  <a:srgbClr val="000000"/>
                </a:solidFill>
                <a:latin typeface="Arial" pitchFamily="34" charset="0"/>
                <a:cs typeface="Arial" pitchFamily="34" charset="0"/>
              </a:rPr>
              <a:t>Azul y blanca</a:t>
            </a:r>
          </a:p>
          <a:p>
            <a:pPr marL="55563" lvl="1" algn="ctr" eaLnBrk="0" hangingPunct="0">
              <a:spcBef>
                <a:spcPts val="0"/>
              </a:spcBef>
              <a:buClr>
                <a:srgbClr val="FF0000"/>
              </a:buClr>
              <a:buSzPct val="120000"/>
              <a:buFont typeface="Arial" pitchFamily="34" charset="0"/>
              <a:buNone/>
              <a:defRPr/>
            </a:pPr>
            <a:r>
              <a:rPr lang="es-US" sz="2200" i="1" kern="0">
                <a:solidFill>
                  <a:srgbClr val="000000"/>
                </a:solidFill>
                <a:latin typeface="Arial" pitchFamily="34" charset="0"/>
                <a:cs typeface="Arial" pitchFamily="34" charset="0"/>
              </a:rPr>
              <a:t>barco</a:t>
            </a:r>
            <a:endParaRPr lang="es-US" sz="2200" kern="0">
              <a:solidFill>
                <a:srgbClr val="000000"/>
              </a:solidFill>
              <a:latin typeface="Arial" pitchFamily="34" charset="0"/>
              <a:cs typeface="Arial" pitchFamily="34" charset="0"/>
            </a:endParaRPr>
          </a:p>
        </p:txBody>
      </p:sp>
      <p:sp>
        <p:nvSpPr>
          <p:cNvPr id="8" name="Rectangle 7"/>
          <p:cNvSpPr/>
          <p:nvPr/>
        </p:nvSpPr>
        <p:spPr>
          <a:xfrm>
            <a:off x="1715384" y="3546834"/>
            <a:ext cx="2551816" cy="1107996"/>
          </a:xfrm>
          <a:prstGeom prst="rect">
            <a:avLst/>
          </a:prstGeom>
        </p:spPr>
        <p:txBody>
          <a:bodyPr wrap="square">
            <a:spAutoFit/>
          </a:bodyPr>
          <a:lstStyle/>
          <a:p>
            <a:pPr marL="55563" lvl="1" algn="ctr" eaLnBrk="0" hangingPunct="0">
              <a:spcBef>
                <a:spcPts val="0"/>
              </a:spcBef>
              <a:buClr>
                <a:srgbClr val="FF0000"/>
              </a:buClr>
              <a:buSzPct val="120000"/>
              <a:defRPr/>
            </a:pPr>
            <a:r>
              <a:rPr lang="es-US" sz="2200" b="1" kern="0">
                <a:solidFill>
                  <a:srgbClr val="000000"/>
                </a:solidFill>
                <a:latin typeface="Arial"/>
              </a:rPr>
              <a:t>            Bandera     del buzo                </a:t>
            </a:r>
            <a:r>
              <a:rPr lang="es-US" sz="2200" i="1" kern="0">
                <a:solidFill>
                  <a:srgbClr val="000000"/>
                </a:solidFill>
                <a:latin typeface="Arial"/>
              </a:rPr>
              <a:t>Roja y blanca</a:t>
            </a:r>
          </a:p>
        </p:txBody>
      </p:sp>
      <p:pic>
        <p:nvPicPr>
          <p:cNvPr id="9"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s-US"/>
              <a:t>Otros equipos y reglamentaciones</a:t>
            </a:r>
            <a:endParaRPr lang="en-US"/>
          </a:p>
        </p:txBody>
      </p:sp>
      <p:sp>
        <p:nvSpPr>
          <p:cNvPr id="209924" name="Content Placeholder 3"/>
          <p:cNvSpPr>
            <a:spLocks noGrp="1"/>
          </p:cNvSpPr>
          <p:nvPr>
            <p:ph sz="half" idx="2"/>
          </p:nvPr>
        </p:nvSpPr>
        <p:spPr>
          <a:xfrm>
            <a:off x="533400" y="1295400"/>
            <a:ext cx="8686800" cy="5029200"/>
          </a:xfrm>
        </p:spPr>
        <p:txBody>
          <a:bodyPr/>
          <a:lstStyle/>
          <a:p>
            <a:pPr marL="0" indent="0">
              <a:spcBef>
                <a:spcPts val="1800"/>
              </a:spcBef>
              <a:buNone/>
            </a:pPr>
            <a:r>
              <a:rPr lang="es-US">
                <a:solidFill>
                  <a:srgbClr val="0070C0"/>
                </a:solidFill>
              </a:rPr>
              <a:t>En su estado</a:t>
            </a:r>
            <a:r>
              <a:rPr lang="en-US">
                <a:solidFill>
                  <a:srgbClr val="0070C0"/>
                </a:solidFill>
              </a:rPr>
              <a:t>:</a:t>
            </a:r>
          </a:p>
          <a:p>
            <a:pPr>
              <a:spcBef>
                <a:spcPts val="1200"/>
              </a:spcBef>
            </a:pPr>
            <a:r>
              <a:rPr lang="es-US"/>
              <a:t>¿Se requieren permisos para eventos marinos?
¿Está obligado a licenciar y/o registrar el remolque de su embarcación?
¿Se requiere que tenga cierto equipo en su remolque?
¿Se requiere algún otro equipo?
¿Cuáles son las regulaciones locales especificas para sus vías navegables ?</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0" y="548640"/>
            <a:ext cx="9144000" cy="822960"/>
          </a:xfrm>
        </p:spPr>
        <p:txBody>
          <a:bodyPr/>
          <a:lstStyle/>
          <a:p>
            <a:r>
              <a:rPr lang="es-US"/>
              <a:t>Requisitos específicos para motos acuáticas</a:t>
            </a:r>
            <a:r>
              <a:rPr lang="en-US"/>
              <a:t>
</a:t>
            </a:r>
          </a:p>
        </p:txBody>
      </p:sp>
      <p:sp>
        <p:nvSpPr>
          <p:cNvPr id="205828" name="Content Placeholder 7"/>
          <p:cNvSpPr>
            <a:spLocks noGrp="1"/>
          </p:cNvSpPr>
          <p:nvPr>
            <p:ph sz="half" idx="2"/>
          </p:nvPr>
        </p:nvSpPr>
        <p:spPr>
          <a:xfrm>
            <a:off x="457200" y="1280160"/>
            <a:ext cx="8686800" cy="5029200"/>
          </a:xfrm>
        </p:spPr>
        <p:txBody>
          <a:bodyPr/>
          <a:lstStyle/>
          <a:p>
            <a:pPr marL="0" indent="0">
              <a:buNone/>
            </a:pPr>
            <a:r>
              <a:rPr lang="es-US" dirty="0">
                <a:solidFill>
                  <a:srgbClr val="0070C0"/>
                </a:solidFill>
              </a:rPr>
              <a:t>En su estado</a:t>
            </a:r>
            <a:r>
              <a:rPr lang="en-US" dirty="0">
                <a:solidFill>
                  <a:srgbClr val="0070C0"/>
                </a:solidFill>
              </a:rPr>
              <a:t>:</a:t>
            </a:r>
          </a:p>
          <a:p>
            <a:pPr>
              <a:spcBef>
                <a:spcPts val="1800"/>
              </a:spcBef>
            </a:pPr>
            <a:r>
              <a:rPr lang="es-US" dirty="0"/>
              <a:t>¿Cuáles son los requisitos para los salvavidas?
¿Se requiere que tenga un interruptor de incendio con</a:t>
            </a:r>
            <a:r>
              <a:rPr lang="es-US" dirty="0">
                <a:solidFill>
                  <a:srgbClr val="FF0000"/>
                </a:solidFill>
              </a:rPr>
              <a:t> cordón</a:t>
            </a:r>
            <a:r>
              <a:rPr lang="es-US" dirty="0"/>
              <a:t>? ¿Se requiere un dispositivo de giro automático?
¿ Legalmente, durante qué horas se puede operar una moto acuática?</a:t>
            </a:r>
            <a:endParaRPr lang="en-US" dirty="0"/>
          </a:p>
          <a:p>
            <a:pPr>
              <a:spcBef>
                <a:spcPts val="1800"/>
              </a:spcBef>
            </a:pPr>
            <a:r>
              <a:rPr lang="es-US" dirty="0"/>
              <a:t>¿Cuáles son las restricciones de edad para operar una moto acuática?
</a:t>
            </a:r>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s-US"/>
              <a:t>Requisitos para motos acuáticas</a:t>
            </a:r>
            <a:endParaRPr lang="en-US"/>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s-US">
                <a:solidFill>
                  <a:srgbClr val="0070C0"/>
                </a:solidFill>
              </a:rPr>
              <a:t>En su estado, las actividades ilegales incluyen</a:t>
            </a:r>
            <a:r>
              <a:rPr lang="en-US">
                <a:solidFill>
                  <a:srgbClr val="0070C0"/>
                </a:solidFill>
              </a:rPr>
              <a:t>:</a:t>
            </a:r>
          </a:p>
          <a:p>
            <a:r>
              <a:rPr lang="es-US"/>
              <a:t>¿Saltando la estela de otra nave?
¿Zigzaguiando a través del tráfico?
¿Funcionando mas rapido que “marcha lenta, sin estela” en ciertas áreas?</a:t>
            </a:r>
          </a:p>
          <a:p>
            <a:pPr>
              <a:spcBef>
                <a:spcPts val="1800"/>
              </a:spcBef>
            </a:pPr>
            <a:r>
              <a:rPr lang="es-US"/>
              <a:t>¿Perseguir, hostigar o molestar la animales marinos?
¿Algunas otras actividades ilegales?</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0" y="338138"/>
            <a:ext cx="9144000" cy="1371600"/>
          </a:xfrm>
        </p:spPr>
        <p:txBody>
          <a:bodyPr/>
          <a:lstStyle/>
          <a:p>
            <a:r>
              <a:rPr lang="es-US"/>
              <a:t>Remolcar a una persona legalmente</a:t>
            </a:r>
            <a:r>
              <a:rPr lang="en-US"/>
              <a:t>
</a:t>
            </a:r>
          </a:p>
        </p:txBody>
      </p:sp>
      <p:sp>
        <p:nvSpPr>
          <p:cNvPr id="202756" name="Content Placeholder 5"/>
          <p:cNvSpPr>
            <a:spLocks noGrp="1"/>
          </p:cNvSpPr>
          <p:nvPr>
            <p:ph sz="half" idx="2"/>
          </p:nvPr>
        </p:nvSpPr>
        <p:spPr>
          <a:xfrm>
            <a:off x="457200" y="1280160"/>
            <a:ext cx="5105400" cy="5029200"/>
          </a:xfrm>
        </p:spPr>
        <p:txBody>
          <a:bodyPr/>
          <a:lstStyle/>
          <a:p>
            <a:pPr marL="0" indent="0">
              <a:buNone/>
            </a:pPr>
            <a:r>
              <a:rPr lang="es-US">
                <a:solidFill>
                  <a:srgbClr val="0070C0"/>
                </a:solidFill>
              </a:rPr>
              <a:t>En su estado</a:t>
            </a:r>
            <a:r>
              <a:rPr lang="en-US">
                <a:solidFill>
                  <a:srgbClr val="0070C0"/>
                </a:solidFill>
              </a:rPr>
              <a:t>:</a:t>
            </a:r>
          </a:p>
          <a:p>
            <a:pPr>
              <a:spcBef>
                <a:spcPts val="1200"/>
              </a:spcBef>
            </a:pPr>
            <a:r>
              <a:rPr lang="es-US"/>
              <a:t>¿Cuáles son los requisitos para los salvavidas?
Durante qué horas se puede remolcar a una persona legalmente</a:t>
            </a:r>
            <a:r>
              <a:rPr lang="en-US"/>
              <a:t>?</a:t>
            </a:r>
          </a:p>
          <a:p>
            <a:pPr>
              <a:spcBef>
                <a:spcPts val="1200"/>
              </a:spcBef>
            </a:pPr>
            <a:r>
              <a:rPr lang="es-US"/>
              <a:t>¿Se requiere tener un observador a bordo? </a:t>
            </a:r>
          </a:p>
          <a:p>
            <a:pPr>
              <a:spcBef>
                <a:spcPts val="1200"/>
              </a:spcBef>
            </a:pPr>
            <a:r>
              <a:rPr lang="es-US"/>
              <a:t>¿Se requiere un espejo retrovisor de gran ángulo?
</a:t>
            </a:r>
            <a:endParaRPr lang="en-US"/>
          </a:p>
        </p:txBody>
      </p:sp>
      <p:pic>
        <p:nvPicPr>
          <p:cNvPr id="202757" name="Picture 4" descr="pwc_towing_wakeboard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810000"/>
            <a:ext cx="2867025" cy="2058988"/>
          </a:xfrm>
          <a:prstGeom prst="rect">
            <a:avLst/>
          </a:prstGeom>
          <a:noFill/>
          <a:ln w="9525">
            <a:noFill/>
            <a:miter lim="800000"/>
            <a:headEnd/>
            <a:tailEnd/>
          </a:ln>
        </p:spPr>
      </p:pic>
      <p:pic>
        <p:nvPicPr>
          <p:cNvPr id="202758" name="Picture 4" descr="wakeboard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2600" y="1371600"/>
            <a:ext cx="2903538" cy="209073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7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t>Debe saber </a:t>
            </a:r>
            <a:r>
              <a:rPr lang="en-US" dirty="0" err="1"/>
              <a:t>como</a:t>
            </a:r>
            <a:r>
              <a:rPr lang="en-US" dirty="0"/>
              <a:t>…</a:t>
            </a:r>
          </a:p>
        </p:txBody>
      </p:sp>
      <p:sp>
        <p:nvSpPr>
          <p:cNvPr id="156675" name="Rectangle 3"/>
          <p:cNvSpPr>
            <a:spLocks noGrp="1" noChangeArrowheads="1"/>
          </p:cNvSpPr>
          <p:nvPr>
            <p:ph idx="1"/>
          </p:nvPr>
        </p:nvSpPr>
        <p:spPr/>
        <p:txBody>
          <a:bodyPr/>
          <a:lstStyle/>
          <a:p>
            <a:pPr>
              <a:spcBef>
                <a:spcPts val="1800"/>
              </a:spcBef>
            </a:pPr>
            <a:r>
              <a:rPr lang="es-US">
                <a:latin typeface="Arial"/>
                <a:cs typeface="Arial"/>
              </a:rPr>
              <a:t>Enumerar los comportamientos imprudentes o negligentes que deben evitarse al operar una embarcación</a:t>
            </a:r>
            <a:endParaRPr lang="en-US"/>
          </a:p>
          <a:p>
            <a:pPr>
              <a:spcBef>
                <a:spcPts val="1800"/>
              </a:spcBef>
            </a:pPr>
            <a:r>
              <a:rPr lang="es-US">
                <a:latin typeface="Arial"/>
                <a:cs typeface="Arial"/>
              </a:rPr>
              <a:t>Explicar los peligros de consumir alcohol o drogas durante la navegación y las sanciones por hacerlo</a:t>
            </a:r>
            <a:endParaRPr lang="en-US"/>
          </a:p>
          <a:p>
            <a:pPr>
              <a:spcBef>
                <a:spcPts val="1800"/>
              </a:spcBef>
            </a:pPr>
            <a:r>
              <a:rPr lang="es-US"/>
              <a:t>Identificar las leyes relativas a la obstrucción de la navegación</a:t>
            </a:r>
            <a:endParaRPr lang="en-US"/>
          </a:p>
          <a:p>
            <a:pPr>
              <a:spcBef>
                <a:spcPts val="1800"/>
              </a:spcBef>
            </a:pPr>
            <a:r>
              <a:rPr lang="es-US">
                <a:latin typeface="Arial"/>
                <a:cs typeface="Arial"/>
              </a:rPr>
              <a:t>Explicar su rol en mantener las vías navegables seguras y protegidas
</a:t>
            </a:r>
            <a:endParaRPr lang="en-US">
              <a:latin typeface="Arial"/>
              <a:cs typeface="Arial"/>
            </a:endParaRP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Rectangle 1">
            <a:extLst>
              <a:ext uri="{FF2B5EF4-FFF2-40B4-BE49-F238E27FC236}">
                <a16:creationId xmlns:a16="http://schemas.microsoft.com/office/drawing/2014/main" id="{4A71AA0B-5172-4722-B361-00F20811D22B}"/>
              </a:ext>
            </a:extLst>
          </p:cNvPr>
          <p:cNvSpPr>
            <a:spLocks noChangeArrowheads="1"/>
          </p:cNvSpPr>
          <p:nvPr/>
        </p:nvSpPr>
        <p:spPr bwMode="auto">
          <a:xfrm>
            <a:off x="0" y="195253"/>
            <a:ext cx="20840"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US" sz="600" b="0" i="0" u="none" strike="noStrike" cap="none" normalizeH="0" baseline="0">
                <a:ln>
                  <a:noFill/>
                </a:ln>
                <a:solidFill>
                  <a:schemeClr val="tx1"/>
                </a:solidFill>
                <a:effectLst/>
              </a:rPr>
              <a:t> </a:t>
            </a:r>
            <a:endParaRPr kumimoji="0" lang="es-ES" altLang="es-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s-US"/>
              <a:t>Remolcar a una persona legalmente</a:t>
            </a:r>
            <a:endParaRPr lang="en-US"/>
          </a:p>
        </p:txBody>
      </p:sp>
      <p:sp>
        <p:nvSpPr>
          <p:cNvPr id="203780" name="Content Placeholder 3"/>
          <p:cNvSpPr>
            <a:spLocks noGrp="1"/>
          </p:cNvSpPr>
          <p:nvPr>
            <p:ph sz="half" idx="2"/>
          </p:nvPr>
        </p:nvSpPr>
        <p:spPr>
          <a:xfrm>
            <a:off x="457200" y="1280160"/>
            <a:ext cx="8686800" cy="5029200"/>
          </a:xfrm>
        </p:spPr>
        <p:txBody>
          <a:bodyPr/>
          <a:lstStyle/>
          <a:p>
            <a:pPr marL="0" indent="0">
              <a:buNone/>
            </a:pPr>
            <a:r>
              <a:rPr lang="es-US">
                <a:solidFill>
                  <a:srgbClr val="0070C0"/>
                </a:solidFill>
              </a:rPr>
              <a:t>En su estado</a:t>
            </a:r>
            <a:r>
              <a:rPr lang="en-US">
                <a:solidFill>
                  <a:srgbClr val="0070C0"/>
                </a:solidFill>
              </a:rPr>
              <a:t>:</a:t>
            </a:r>
          </a:p>
          <a:p>
            <a:r>
              <a:rPr lang="en-US"/>
              <a:t>¿</a:t>
            </a:r>
            <a:r>
              <a:rPr lang="es-US"/>
              <a:t>Qué actividades son ilegales?
¿Se requiere que tenga una bandera de esquiador?</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3"/>
          <p:cNvSpPr>
            <a:spLocks noGrp="1"/>
          </p:cNvSpPr>
          <p:nvPr>
            <p:ph type="title"/>
          </p:nvPr>
        </p:nvSpPr>
        <p:spPr>
          <a:xfrm>
            <a:off x="0" y="243003"/>
            <a:ext cx="9144000" cy="1371600"/>
          </a:xfrm>
        </p:spPr>
        <p:txBody>
          <a:bodyPr/>
          <a:lstStyle/>
          <a:p>
            <a:r>
              <a:rPr lang="es-US"/>
              <a:t>Desechos de residuos, aceite </a:t>
            </a:r>
            <a:br>
              <a:rPr lang="es-US"/>
            </a:br>
            <a:r>
              <a:rPr lang="es-US"/>
              <a:t>y basura
</a:t>
            </a:r>
            <a:endParaRPr lang="en-US"/>
          </a:p>
        </p:txBody>
      </p:sp>
      <p:sp>
        <p:nvSpPr>
          <p:cNvPr id="5" name="Content Placeholder 4"/>
          <p:cNvSpPr>
            <a:spLocks noGrp="1"/>
          </p:cNvSpPr>
          <p:nvPr>
            <p:ph idx="1"/>
          </p:nvPr>
        </p:nvSpPr>
        <p:spPr>
          <a:xfrm>
            <a:off x="457200" y="1280160"/>
            <a:ext cx="8686800" cy="5120640"/>
          </a:xfrm>
        </p:spPr>
        <p:txBody>
          <a:bodyPr/>
          <a:lstStyle/>
          <a:p>
            <a:pPr marL="0" indent="0">
              <a:buNone/>
            </a:pPr>
            <a:r>
              <a:rPr lang="es-US">
                <a:solidFill>
                  <a:srgbClr val="000000"/>
                </a:solidFill>
                <a:latin typeface="Arial" charset="0"/>
                <a:cs typeface="Arial" charset="0"/>
              </a:rPr>
              <a:t>Descarga de </a:t>
            </a:r>
            <a:r>
              <a:rPr lang="en-US" err="1">
                <a:solidFill>
                  <a:srgbClr val="000000"/>
                </a:solidFill>
                <a:latin typeface="Arial" charset="0"/>
                <a:cs typeface="Arial" charset="0"/>
              </a:rPr>
              <a:t>residuos</a:t>
            </a:r>
            <a:endParaRPr lang="en-US">
              <a:solidFill>
                <a:srgbClr val="000000"/>
              </a:solidFill>
              <a:latin typeface="Arial" charset="0"/>
              <a:cs typeface="Arial" charset="0"/>
            </a:endParaRPr>
          </a:p>
          <a:p>
            <a:pPr>
              <a:spcBef>
                <a:spcPts val="1800"/>
              </a:spcBef>
            </a:pPr>
            <a:r>
              <a:rPr lang="es-US"/>
              <a:t>Es ilegal descargar residuos, aceite o basura en las agua del estado o federales</a:t>
            </a:r>
          </a:p>
          <a:p>
            <a:pPr lvl="1">
              <a:spcBef>
                <a:spcPts val="1800"/>
              </a:spcBef>
            </a:pPr>
            <a:r>
              <a:rPr lang="es-US"/>
              <a:t>Las aguas residuales conllevan </a:t>
            </a:r>
            <a:r>
              <a:rPr lang="es-US">
                <a:solidFill>
                  <a:srgbClr val="FF0000"/>
                </a:solidFill>
              </a:rPr>
              <a:t>gérmenes dañinos</a:t>
            </a:r>
            <a:endParaRPr lang="en-US">
              <a:solidFill>
                <a:srgbClr val="FF0000"/>
              </a:solidFill>
            </a:endParaRPr>
          </a:p>
          <a:p>
            <a:pPr lvl="1"/>
            <a:r>
              <a:rPr lang="es-US"/>
              <a:t>La basura arrojada al agua puede lastimar tanto a los nadadores como a los animales marinos
La contaminación es desagradable </a:t>
            </a:r>
          </a:p>
          <a:p>
            <a:pPr>
              <a:spcBef>
                <a:spcPts val="1800"/>
              </a:spcBef>
            </a:pPr>
            <a:r>
              <a:rPr lang="es-US"/>
              <a:t>La Ley de Desechos prohíbe arrojar, descargar o depositar desechos de cualquier tipo en las aguas de los EE. UU. </a:t>
            </a:r>
            <a:endParaRPr lang="en-US"/>
          </a:p>
        </p:txBody>
      </p:sp>
      <p:sp>
        <p:nvSpPr>
          <p:cNvPr id="2" name="TextBox 1"/>
          <p:cNvSpPr txBox="1"/>
          <p:nvPr/>
        </p:nvSpPr>
        <p:spPr>
          <a:xfrm>
            <a:off x="1191846" y="6291385"/>
            <a:ext cx="184666" cy="369332"/>
          </a:xfrm>
          <a:prstGeom prst="rect">
            <a:avLst/>
          </a:prstGeom>
          <a:noFill/>
        </p:spPr>
        <p:txBody>
          <a:bodyPr wrap="none" rtlCol="0">
            <a:spAutoFit/>
          </a:bodyPr>
          <a:lstStyle/>
          <a:p>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152400" y="1347788"/>
            <a:ext cx="5334000" cy="5029200"/>
          </a:xfrm>
        </p:spPr>
        <p:txBody>
          <a:bodyPr/>
          <a:lstStyle/>
          <a:p>
            <a:pPr marL="0" indent="0">
              <a:buNone/>
            </a:pPr>
            <a:r>
              <a:rPr lang="es-US">
                <a:solidFill>
                  <a:srgbClr val="000000"/>
                </a:solidFill>
                <a:latin typeface="Arial" charset="0"/>
                <a:cs typeface="Arial" charset="0"/>
              </a:rPr>
              <a:t>Descarga de </a:t>
            </a:r>
            <a:r>
              <a:rPr lang="en-US" err="1">
                <a:solidFill>
                  <a:srgbClr val="000000"/>
                </a:solidFill>
                <a:latin typeface="Arial" charset="0"/>
                <a:cs typeface="Arial" charset="0"/>
              </a:rPr>
              <a:t>residuos</a:t>
            </a:r>
            <a:endParaRPr lang="en-US">
              <a:solidFill>
                <a:srgbClr val="000000"/>
              </a:solidFill>
              <a:latin typeface="Arial" charset="0"/>
              <a:cs typeface="Arial" charset="0"/>
            </a:endParaRPr>
          </a:p>
          <a:p>
            <a:pPr>
              <a:spcBef>
                <a:spcPts val="1200"/>
              </a:spcBef>
              <a:buFont typeface="Arial" panose="020B0604020202020204" pitchFamily="34" charset="0"/>
              <a:buChar char="♦"/>
            </a:pPr>
            <a:r>
              <a:rPr lang="es-US"/>
              <a:t>Las embarcaciones recreativas con baño instalado deben tener un dispositivo sanitario marino (MSD)</a:t>
            </a:r>
            <a:endParaRPr lang="en-US"/>
          </a:p>
          <a:p>
            <a:pPr lvl="1"/>
            <a:r>
              <a:rPr lang="es-US"/>
              <a:t>Los MSD de los tipos I y II tratan los residuos 
Los MSD de tipo III no tratan los desechos</a:t>
            </a:r>
            <a:endParaRPr lang="en-US"/>
          </a:p>
        </p:txBody>
      </p:sp>
      <p:pic>
        <p:nvPicPr>
          <p:cNvPr id="205826"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486400" y="1524000"/>
            <a:ext cx="2434713" cy="2338388"/>
          </a:xfrm>
          <a:prstGeom prst="rect">
            <a:avLst/>
          </a:prstGeom>
          <a:noFill/>
          <a:ln w="9525">
            <a:noFill/>
            <a:miter lim="800000"/>
            <a:headEnd/>
            <a:tailEnd/>
          </a:ln>
        </p:spPr>
      </p:pic>
      <p:sp>
        <p:nvSpPr>
          <p:cNvPr id="205829" name="Rectangle 2"/>
          <p:cNvSpPr>
            <a:spLocks noGrp="1" noChangeArrowheads="1"/>
          </p:cNvSpPr>
          <p:nvPr>
            <p:ph type="title"/>
          </p:nvPr>
        </p:nvSpPr>
        <p:spPr/>
        <p:txBody>
          <a:bodyPr/>
          <a:lstStyle/>
          <a:p>
            <a:r>
              <a:rPr lang="es-US"/>
              <a:t>Desechos de residuos, aceite </a:t>
            </a:r>
            <a:br>
              <a:rPr lang="es-US"/>
            </a:br>
            <a:r>
              <a:rPr lang="es-US"/>
              <a:t>y basura</a:t>
            </a:r>
            <a:endParaRPr lang="en-US"/>
          </a:p>
        </p:txBody>
      </p:sp>
      <p:pic>
        <p:nvPicPr>
          <p:cNvPr id="211975" name="Picture 11" descr="C:\DOCUME~1\bbullock\LOCALS~1\Temp\VMwareDnD\ca612de4\msd_diagra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3962400"/>
            <a:ext cx="1909763" cy="1697038"/>
          </a:xfrm>
          <a:prstGeom prst="rect">
            <a:avLst/>
          </a:prstGeom>
          <a:noFill/>
          <a:ln w="9525">
            <a:noFill/>
            <a:miter lim="800000"/>
            <a:headEnd/>
            <a:tailEnd/>
          </a:ln>
        </p:spPr>
      </p:pic>
      <p:sp>
        <p:nvSpPr>
          <p:cNvPr id="2" name="TextBox 1"/>
          <p:cNvSpPr txBox="1"/>
          <p:nvPr/>
        </p:nvSpPr>
        <p:spPr>
          <a:xfrm>
            <a:off x="586154" y="6330462"/>
            <a:ext cx="184666" cy="369332"/>
          </a:xfrm>
          <a:prstGeom prst="rect">
            <a:avLst/>
          </a:prstGeom>
          <a:noFill/>
        </p:spPr>
        <p:txBody>
          <a:bodyPr wrap="none" rtlCol="0">
            <a:spAutoFit/>
          </a:bodyPr>
          <a:lstStyle/>
          <a:p>
            <a:endParaRPr lang="en-US"/>
          </a:p>
        </p:txBody>
      </p:sp>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s-US"/>
              <a:t>Desechos de residuos, aceite </a:t>
            </a:r>
            <a:br>
              <a:rPr lang="es-US"/>
            </a:br>
            <a:r>
              <a:rPr lang="es-US"/>
              <a:t>y basura</a:t>
            </a:r>
            <a:endParaRPr lang="en-US"/>
          </a:p>
        </p:txBody>
      </p:sp>
      <p:sp>
        <p:nvSpPr>
          <p:cNvPr id="211971" name="Rectangle 3"/>
          <p:cNvSpPr>
            <a:spLocks noGrp="1" noChangeArrowheads="1"/>
          </p:cNvSpPr>
          <p:nvPr>
            <p:ph idx="1"/>
          </p:nvPr>
        </p:nvSpPr>
        <p:spPr>
          <a:xfrm>
            <a:off x="152400" y="1224656"/>
            <a:ext cx="8991600" cy="5029200"/>
          </a:xfrm>
        </p:spPr>
        <p:txBody>
          <a:bodyPr/>
          <a:lstStyle/>
          <a:p>
            <a:pPr marL="0" indent="0">
              <a:buNone/>
            </a:pPr>
            <a:r>
              <a:rPr lang="es-US">
                <a:latin typeface="Arial" charset="0"/>
                <a:cs typeface="Arial" charset="0"/>
              </a:rPr>
              <a:t>Descarga de </a:t>
            </a:r>
            <a:r>
              <a:rPr lang="en-US" err="1">
                <a:latin typeface="Arial" charset="0"/>
                <a:cs typeface="Arial" charset="0"/>
              </a:rPr>
              <a:t>residuos</a:t>
            </a:r>
            <a:endParaRPr lang="en-US">
              <a:latin typeface="Arial" charset="0"/>
              <a:cs typeface="Arial" charset="0"/>
            </a:endParaRPr>
          </a:p>
          <a:p>
            <a:pPr marL="347472">
              <a:spcBef>
                <a:spcPts val="600"/>
              </a:spcBef>
            </a:pPr>
            <a:r>
              <a:rPr lang="es-US"/>
              <a:t>Las embarcaciones de 65 pies o menos de eslora pueden utilizar un dispositivo sanitario marino (MSD) de tipo I, II o III</a:t>
            </a:r>
            <a:r>
              <a:rPr lang="en-US"/>
              <a:t> </a:t>
            </a:r>
          </a:p>
          <a:p>
            <a:pPr marL="347472">
              <a:spcBef>
                <a:spcPts val="600"/>
              </a:spcBef>
            </a:pPr>
            <a:r>
              <a:rPr lang="es-US"/>
              <a:t>Las embarcaciones de más de 65 pies de eslora tienen que utilizar un dispositivo sanitario marino (MSD) tipo II o III
Todos los dispositivos sanitarios marinos (MSD) deben tener la certificación de la Guardia Costera de los EE. UU</a:t>
            </a:r>
            <a:r>
              <a:rPr lang="en-US"/>
              <a:t>.</a:t>
            </a:r>
          </a:p>
          <a:p>
            <a:pPr marL="347472">
              <a:spcBef>
                <a:spcPts val="600"/>
              </a:spcBef>
            </a:pPr>
            <a:r>
              <a:rPr lang="es-US"/>
              <a:t>¿Hay otros requisitos en su estado?</a:t>
            </a:r>
            <a:endParaRPr lang="en-US"/>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11" descr="C:\DOCUME~1\bbullock\LOCALS~1\Temp\VMwareDnD\4df2f884\fishing_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657600"/>
            <a:ext cx="3435350" cy="1458913"/>
          </a:xfrm>
          <a:prstGeom prst="rect">
            <a:avLst/>
          </a:prstGeom>
          <a:noFill/>
          <a:ln w="9525">
            <a:noFill/>
            <a:miter lim="800000"/>
            <a:headEnd/>
            <a:tailEnd/>
          </a:ln>
        </p:spPr>
      </p:pic>
      <p:sp>
        <p:nvSpPr>
          <p:cNvPr id="207875" name="Rectangle 2"/>
          <p:cNvSpPr>
            <a:spLocks noGrp="1" noChangeArrowheads="1"/>
          </p:cNvSpPr>
          <p:nvPr>
            <p:ph type="title"/>
          </p:nvPr>
        </p:nvSpPr>
        <p:spPr/>
        <p:txBody>
          <a:bodyPr/>
          <a:lstStyle/>
          <a:p>
            <a:r>
              <a:rPr lang="es-US"/>
              <a:t>Desechos de residuos, aceite </a:t>
            </a:r>
            <a:br>
              <a:rPr lang="es-US"/>
            </a:br>
            <a:r>
              <a:rPr lang="es-US"/>
              <a:t>y basura</a:t>
            </a:r>
            <a:endParaRPr lang="en-US"/>
          </a:p>
        </p:txBody>
      </p:sp>
      <p:sp>
        <p:nvSpPr>
          <p:cNvPr id="2057219" name="Rectangle 3"/>
          <p:cNvSpPr>
            <a:spLocks noGrp="1" noChangeArrowheads="1"/>
          </p:cNvSpPr>
          <p:nvPr>
            <p:ph sz="half" idx="2"/>
          </p:nvPr>
        </p:nvSpPr>
        <p:spPr>
          <a:xfrm>
            <a:off x="424657" y="1577975"/>
            <a:ext cx="5029200" cy="5029200"/>
          </a:xfrm>
        </p:spPr>
        <p:txBody>
          <a:bodyPr/>
          <a:lstStyle/>
          <a:p>
            <a:pPr marL="0" indent="0">
              <a:buNone/>
            </a:pPr>
            <a:r>
              <a:rPr lang="es-US"/>
              <a:t>Descarga de basura</a:t>
            </a:r>
          </a:p>
          <a:p>
            <a:r>
              <a:rPr lang="es-US"/>
              <a:t>Es ilegal arrojar basura o plásticos en las aguas estatales o federales</a:t>
            </a:r>
          </a:p>
          <a:p>
            <a:r>
              <a:rPr lang="es-US"/>
              <a:t>La basura arrojada al agua puede matar peces y animales marinos </a:t>
            </a:r>
          </a:p>
          <a:p>
            <a:endParaRPr lang="es-US"/>
          </a:p>
        </p:txBody>
      </p:sp>
      <p:pic>
        <p:nvPicPr>
          <p:cNvPr id="207878" name="Picture 7" descr="decompose_glas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2063" y="1779588"/>
            <a:ext cx="1798637" cy="1797050"/>
          </a:xfrm>
          <a:prstGeom prst="rect">
            <a:avLst/>
          </a:prstGeom>
          <a:noFill/>
          <a:ln w="9525">
            <a:noFill/>
            <a:miter lim="800000"/>
            <a:headEnd/>
            <a:tailEnd/>
          </a:ln>
        </p:spPr>
      </p:pic>
      <p:pic>
        <p:nvPicPr>
          <p:cNvPr id="207879" name="Picture 10" descr="decompose_ti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72325" y="2579688"/>
            <a:ext cx="1101725" cy="655637"/>
          </a:xfrm>
          <a:prstGeom prst="rect">
            <a:avLst/>
          </a:prstGeom>
          <a:noFill/>
          <a:ln w="9525">
            <a:noFill/>
            <a:miter lim="800000"/>
            <a:headEnd/>
            <a:tailEnd/>
          </a:ln>
        </p:spPr>
      </p:pic>
      <p:pic>
        <p:nvPicPr>
          <p:cNvPr id="215047" name="Picture 9" descr="decompose_plastic.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2413" y="4652963"/>
            <a:ext cx="1800225" cy="1363662"/>
          </a:xfrm>
          <a:prstGeom prst="rect">
            <a:avLst/>
          </a:prstGeom>
          <a:noFill/>
          <a:ln w="9525">
            <a:noFill/>
            <a:miter lim="800000"/>
            <a:headEnd/>
            <a:tailEnd/>
          </a:ln>
        </p:spPr>
      </p:pic>
      <p:pic>
        <p:nvPicPr>
          <p:cNvPr id="207881" name="Picture 6" descr="decompose_aluminum.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24625" y="1577975"/>
            <a:ext cx="884238" cy="808038"/>
          </a:xfrm>
          <a:prstGeom prst="rect">
            <a:avLst/>
          </a:prstGeom>
          <a:noFill/>
          <a:ln w="9525">
            <a:noFill/>
            <a:miter lim="800000"/>
            <a:headEnd/>
            <a:tailEnd/>
          </a:ln>
        </p:spPr>
      </p:pic>
      <p:pic>
        <p:nvPicPr>
          <p:cNvPr id="11" name="Picture 16" descr="uscga-very-large gray"/>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5" descr="garbage_ch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3130077"/>
            <a:ext cx="4051430" cy="2834640"/>
          </a:xfrm>
          <a:prstGeom prst="rect">
            <a:avLst/>
          </a:prstGeom>
          <a:noFill/>
          <a:ln w="9525">
            <a:noFill/>
            <a:miter lim="800000"/>
            <a:headEnd/>
            <a:tailEnd/>
          </a:ln>
        </p:spPr>
      </p:pic>
      <p:sp>
        <p:nvSpPr>
          <p:cNvPr id="208899" name="Rectangle 3"/>
          <p:cNvSpPr txBox="1">
            <a:spLocks noChangeArrowheads="1"/>
          </p:cNvSpPr>
          <p:nvPr/>
        </p:nvSpPr>
        <p:spPr bwMode="auto">
          <a:xfrm>
            <a:off x="304800" y="1094783"/>
            <a:ext cx="8534400" cy="1906898"/>
          </a:xfrm>
          <a:prstGeom prst="rect">
            <a:avLst/>
          </a:prstGeom>
          <a:noFill/>
          <a:ln w="9525">
            <a:noFill/>
            <a:miter lim="800000"/>
            <a:headEnd/>
            <a:tailEnd/>
          </a:ln>
        </p:spPr>
        <p:txBody>
          <a:bodyPr/>
          <a:lstStyle/>
          <a:p>
            <a:pPr marL="0" indent="0">
              <a:buNone/>
            </a:pPr>
            <a:endParaRPr lang="es-US" sz="2800" b="1"/>
          </a:p>
          <a:p>
            <a:pPr marL="0" indent="0">
              <a:buNone/>
            </a:pPr>
            <a:r>
              <a:rPr lang="es-US" sz="2800" b="1"/>
              <a:t>Descarga de basura</a:t>
            </a:r>
          </a:p>
          <a:p>
            <a:pPr marL="342900" indent="-342900" eaLnBrk="0" hangingPunct="0">
              <a:spcBef>
                <a:spcPts val="1200"/>
              </a:spcBef>
              <a:buClr>
                <a:srgbClr val="0070C0"/>
              </a:buClr>
              <a:buSzPct val="100000"/>
              <a:buFont typeface="Arial" panose="020B0604020202020204" pitchFamily="34" charset="0"/>
              <a:buChar char="♦"/>
            </a:pPr>
            <a:r>
              <a:rPr lang="es-US" sz="2500" b="1">
                <a:cs typeface="Arial" charset="0"/>
              </a:rPr>
              <a:t>En aguas federales, si su embarcación tiene 26 pies o mas de eslora, debe exhibir un placa de desecho de basura de 4" x 9“.</a:t>
            </a:r>
          </a:p>
        </p:txBody>
      </p:sp>
      <p:sp>
        <p:nvSpPr>
          <p:cNvPr id="208898" name="Rectangle 2"/>
          <p:cNvSpPr>
            <a:spLocks noGrp="1" noChangeArrowheads="1"/>
          </p:cNvSpPr>
          <p:nvPr>
            <p:ph type="title"/>
          </p:nvPr>
        </p:nvSpPr>
        <p:spPr>
          <a:xfrm>
            <a:off x="152400" y="0"/>
            <a:ext cx="9144000" cy="1371600"/>
          </a:xfrm>
        </p:spPr>
        <p:txBody>
          <a:bodyPr/>
          <a:lstStyle/>
          <a:p>
            <a:r>
              <a:rPr lang="es-US"/>
              <a:t>Desechos de residuos, aceite </a:t>
            </a:r>
            <a:br>
              <a:rPr lang="es-US"/>
            </a:br>
            <a:r>
              <a:rPr lang="es-US"/>
              <a:t>y basura</a:t>
            </a:r>
            <a:endParaRPr lang="en-US"/>
          </a:p>
        </p:txBody>
      </p:sp>
      <p:sp>
        <p:nvSpPr>
          <p:cNvPr id="2" name="TextBox 1"/>
          <p:cNvSpPr txBox="1"/>
          <p:nvPr/>
        </p:nvSpPr>
        <p:spPr>
          <a:xfrm>
            <a:off x="527538" y="6291385"/>
            <a:ext cx="184666" cy="369332"/>
          </a:xfrm>
          <a:prstGeom prst="rect">
            <a:avLst/>
          </a:prstGeom>
          <a:noFill/>
        </p:spPr>
        <p:txBody>
          <a:bodyPr wrap="none" rtlCol="0">
            <a:spAutoFit/>
          </a:bodyPr>
          <a:lstStyle/>
          <a:p>
            <a:endParaRPr lang="en-US"/>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4"/>
          <p:cNvSpPr>
            <a:spLocks noGrp="1"/>
          </p:cNvSpPr>
          <p:nvPr>
            <p:ph type="title"/>
          </p:nvPr>
        </p:nvSpPr>
        <p:spPr/>
        <p:txBody>
          <a:bodyPr/>
          <a:lstStyle/>
          <a:p>
            <a:r>
              <a:rPr lang="es-US"/>
              <a:t>Desechos de residuos, aceite </a:t>
            </a:r>
            <a:br>
              <a:rPr lang="es-US"/>
            </a:br>
            <a:r>
              <a:rPr lang="es-US"/>
              <a:t>y basura</a:t>
            </a:r>
            <a:endParaRPr lang="en-US"/>
          </a:p>
        </p:txBody>
      </p:sp>
      <p:sp>
        <p:nvSpPr>
          <p:cNvPr id="208900" name="Content Placeholder 6"/>
          <p:cNvSpPr>
            <a:spLocks noGrp="1"/>
          </p:cNvSpPr>
          <p:nvPr>
            <p:ph sz="half" idx="2"/>
          </p:nvPr>
        </p:nvSpPr>
        <p:spPr>
          <a:xfrm>
            <a:off x="152400" y="1280160"/>
            <a:ext cx="5334000" cy="5029200"/>
          </a:xfrm>
        </p:spPr>
        <p:txBody>
          <a:bodyPr/>
          <a:lstStyle/>
          <a:p>
            <a:pPr marL="0" indent="0">
              <a:buNone/>
            </a:pPr>
            <a:r>
              <a:rPr lang="es-US"/>
              <a:t>Descarga de aceite y otras sustancias peligrosas</a:t>
            </a:r>
          </a:p>
          <a:p>
            <a:pPr>
              <a:spcBef>
                <a:spcPts val="1200"/>
              </a:spcBef>
            </a:pPr>
            <a:r>
              <a:rPr lang="es-US"/>
              <a:t>No descargue sustancias peligrosas en aguas federales</a:t>
            </a:r>
            <a:endParaRPr lang="en-US"/>
          </a:p>
          <a:p>
            <a:pPr>
              <a:spcBef>
                <a:spcPts val="1200"/>
              </a:spcBef>
            </a:pPr>
            <a:r>
              <a:rPr lang="es-US"/>
              <a:t>Esta prohibido arrojar aceite en la sentina de una embarcación</a:t>
            </a:r>
            <a:endParaRPr lang="en-US"/>
          </a:p>
          <a:p>
            <a:pPr>
              <a:spcBef>
                <a:spcPts val="1200"/>
              </a:spcBef>
            </a:pPr>
            <a:r>
              <a:rPr lang="es-US"/>
              <a:t>Almacene y deseche correctamente los residuos de aceite en un establecimiento aprobado</a:t>
            </a:r>
            <a:endParaRPr lang="en-US"/>
          </a:p>
        </p:txBody>
      </p:sp>
      <p:pic>
        <p:nvPicPr>
          <p:cNvPr id="209925" name="Picture 6" descr="discharge_of_oil_sig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2438400"/>
            <a:ext cx="3429000" cy="2079625"/>
          </a:xfrm>
          <a:prstGeom prst="rect">
            <a:avLst/>
          </a:prstGeom>
          <a:noFill/>
          <a:ln w="9525">
            <a:solidFill>
              <a:schemeClr val="tx1"/>
            </a:solid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9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9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90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3"/>
          <p:cNvSpPr>
            <a:spLocks noGrp="1"/>
          </p:cNvSpPr>
          <p:nvPr>
            <p:ph type="title"/>
          </p:nvPr>
        </p:nvSpPr>
        <p:spPr/>
        <p:txBody>
          <a:bodyPr/>
          <a:lstStyle/>
          <a:p>
            <a:r>
              <a:rPr lang="es-US"/>
              <a:t>Desechos de residuos, aceite </a:t>
            </a:r>
            <a:br>
              <a:rPr lang="es-US"/>
            </a:br>
            <a:r>
              <a:rPr lang="es-US"/>
              <a:t>y basura</a:t>
            </a:r>
            <a:endParaRPr lang="en-US"/>
          </a:p>
        </p:txBody>
      </p:sp>
      <p:sp>
        <p:nvSpPr>
          <p:cNvPr id="218115" name="Content Placeholder 4"/>
          <p:cNvSpPr>
            <a:spLocks noGrp="1"/>
          </p:cNvSpPr>
          <p:nvPr>
            <p:ph sz="half" idx="2"/>
          </p:nvPr>
        </p:nvSpPr>
        <p:spPr>
          <a:xfrm>
            <a:off x="457200" y="1280160"/>
            <a:ext cx="8686800" cy="3596640"/>
          </a:xfrm>
        </p:spPr>
        <p:txBody>
          <a:bodyPr/>
          <a:lstStyle/>
          <a:p>
            <a:pPr marL="0" indent="0">
              <a:buNone/>
            </a:pPr>
            <a:r>
              <a:rPr lang="es-US"/>
              <a:t>Descarga de aceite y otras sustancias peligrosas</a:t>
            </a:r>
          </a:p>
          <a:p>
            <a:r>
              <a:rPr lang="es-US"/>
              <a:t>Notifique inmediatamente al “Centro Nacional de Respuesta” si su embarcación descarga aceite o sustancias peligrosas en el agua</a:t>
            </a:r>
            <a:endParaRPr lang="en-US"/>
          </a:p>
          <a:p>
            <a:pPr lvl="1"/>
            <a:r>
              <a:rPr lang="es-US"/>
              <a:t>Llame gratis al 1-800-424-8802 para notificar al “Centro Nacional de Respuesta”
¿Cuál es la información de contacto en su estado?</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s-US"/>
              <a:t>Desechos de residuos, aceite </a:t>
            </a:r>
            <a:br>
              <a:rPr lang="es-US"/>
            </a:br>
            <a:r>
              <a:rPr lang="es-US"/>
              <a:t>y basura</a:t>
            </a:r>
            <a:endParaRPr lang="en-US"/>
          </a:p>
        </p:txBody>
      </p:sp>
      <p:sp>
        <p:nvSpPr>
          <p:cNvPr id="193539" name="Rectangle 3"/>
          <p:cNvSpPr>
            <a:spLocks noGrp="1" noChangeArrowheads="1"/>
          </p:cNvSpPr>
          <p:nvPr>
            <p:ph sz="half" idx="2"/>
          </p:nvPr>
        </p:nvSpPr>
        <p:spPr>
          <a:xfrm>
            <a:off x="457200" y="1280160"/>
            <a:ext cx="8686800" cy="1691640"/>
          </a:xfrm>
        </p:spPr>
        <p:txBody>
          <a:bodyPr/>
          <a:lstStyle/>
          <a:p>
            <a:pPr marL="0" indent="0">
              <a:buNone/>
            </a:pPr>
            <a:r>
              <a:rPr lang="es-US"/>
              <a:t>Descarga de aceite y otras sustancias peligrosas</a:t>
            </a:r>
          </a:p>
          <a:p>
            <a:r>
              <a:rPr lang="es-US"/>
              <a:t>En aguas federales, las embarcaciones de 26 pies o más deben mostrar un placa de 5" x 8"</a:t>
            </a:r>
            <a:endParaRPr lang="en-US"/>
          </a:p>
        </p:txBody>
      </p:sp>
      <p:pic>
        <p:nvPicPr>
          <p:cNvPr id="211973" name="Picture 5" descr="C:\DOCUME~1\bbullock\LOCALS~1\Temp\VMwareDnD\ca682d5e\discharge_of_oil_sig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0589" y="2971800"/>
            <a:ext cx="4521678" cy="2743200"/>
          </a:xfrm>
          <a:prstGeom prst="rect">
            <a:avLst/>
          </a:prstGeom>
          <a:noFill/>
          <a:ln w="9525">
            <a:solidFill>
              <a:srgbClr val="000000"/>
            </a:solid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1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s-US"/>
              <a:t>Desechos de residuos, aceite </a:t>
            </a:r>
            <a:br>
              <a:rPr lang="es-US"/>
            </a:br>
            <a:r>
              <a:rPr lang="es-US"/>
              <a:t>y basura</a:t>
            </a:r>
            <a:endParaRPr lang="en-US"/>
          </a:p>
        </p:txBody>
      </p:sp>
      <p:sp>
        <p:nvSpPr>
          <p:cNvPr id="220163" name="Rectangle 3"/>
          <p:cNvSpPr>
            <a:spLocks noGrp="1" noChangeArrowheads="1"/>
          </p:cNvSpPr>
          <p:nvPr>
            <p:ph sz="half" idx="2"/>
          </p:nvPr>
        </p:nvSpPr>
        <p:spPr>
          <a:xfrm>
            <a:off x="457200" y="1280160"/>
            <a:ext cx="8686800" cy="5029200"/>
          </a:xfrm>
        </p:spPr>
        <p:txBody>
          <a:bodyPr/>
          <a:lstStyle/>
          <a:p>
            <a:pPr marL="0" indent="0">
              <a:buNone/>
            </a:pPr>
            <a:r>
              <a:rPr lang="es-US"/>
              <a:t>Plan de gestión de residuos</a:t>
            </a:r>
          </a:p>
          <a:p>
            <a:pPr>
              <a:spcBef>
                <a:spcPts val="1800"/>
              </a:spcBef>
            </a:pPr>
            <a:r>
              <a:rPr lang="es-US"/>
              <a:t>Los embarcaciones de altamar de 40 pies o más de eslora, deben tener un “Plan de Gestión de Residuos” escrito.
El plan debe incluir directivas en relación a:</a:t>
            </a:r>
          </a:p>
          <a:p>
            <a:pPr lvl="1"/>
            <a:r>
              <a:rPr lang="es-US"/>
              <a:t>Aguas residuales y residuos peligrosos
Basura y desperdicios de alimentos</a:t>
            </a:r>
          </a:p>
          <a:p>
            <a:pPr lvl="1"/>
            <a:r>
              <a:rPr lang="es-US"/>
              <a:t>Plásticos, botellas y latas
Aceite o diésel</a:t>
            </a:r>
          </a:p>
          <a:p>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a:t>Debe saber </a:t>
            </a:r>
            <a:r>
              <a:rPr lang="en-US" dirty="0" err="1"/>
              <a:t>como</a:t>
            </a:r>
            <a:r>
              <a:rPr lang="en-US" dirty="0"/>
              <a:t>…</a:t>
            </a:r>
          </a:p>
        </p:txBody>
      </p:sp>
      <p:sp>
        <p:nvSpPr>
          <p:cNvPr id="157699" name="Rectangle 3"/>
          <p:cNvSpPr>
            <a:spLocks noGrp="1" noChangeArrowheads="1"/>
          </p:cNvSpPr>
          <p:nvPr>
            <p:ph idx="1"/>
          </p:nvPr>
        </p:nvSpPr>
        <p:spPr/>
        <p:txBody>
          <a:bodyPr/>
          <a:lstStyle/>
          <a:p>
            <a:r>
              <a:rPr lang="es-US">
                <a:latin typeface="Arial"/>
                <a:cs typeface="Arial"/>
              </a:rPr>
              <a:t>Identificar las clasificaciones y los usos de lossalvavidas (dispositivos de flotación personal) (PFD) y explicar los requisitos legales</a:t>
            </a:r>
            <a:endParaRPr lang="en-US"/>
          </a:p>
          <a:p>
            <a:r>
              <a:rPr lang="es-US">
                <a:latin typeface="Arial"/>
                <a:cs typeface="Arial"/>
              </a:rPr>
              <a:t>Explicar los requisitos legales para extintores, arresta-llamas del motor, sistemas de ventilación y silenciadores</a:t>
            </a:r>
            <a:endParaRPr lang="en-US"/>
          </a:p>
          <a:p>
            <a:r>
              <a:rPr lang="es-US">
                <a:latin typeface="Arial"/>
                <a:cs typeface="Arial"/>
              </a:rPr>
              <a:t>Indicar los requisitos legales para las luces de navegación, las señales de socorro visuales y los dispositivos que producen sonido.
</a:t>
            </a:r>
            <a:endParaRPr lang="en-US">
              <a:latin typeface="Arial"/>
              <a:cs typeface="Arial"/>
            </a:endParaRP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52400" y="305753"/>
            <a:ext cx="9144000" cy="1371600"/>
          </a:xfrm>
        </p:spPr>
        <p:txBody>
          <a:bodyPr/>
          <a:lstStyle/>
          <a:p>
            <a:r>
              <a:rPr lang="es-US"/>
              <a:t>Detenga la propagación de especies nocivas
</a:t>
            </a:r>
            <a:endParaRPr lang="en-US"/>
          </a:p>
        </p:txBody>
      </p:sp>
      <p:sp>
        <p:nvSpPr>
          <p:cNvPr id="122883" name="Rectangle 3"/>
          <p:cNvSpPr>
            <a:spLocks noGrp="1" noChangeArrowheads="1"/>
          </p:cNvSpPr>
          <p:nvPr>
            <p:ph sz="half" idx="1"/>
          </p:nvPr>
        </p:nvSpPr>
        <p:spPr>
          <a:xfrm>
            <a:off x="457200" y="1905000"/>
            <a:ext cx="5029200" cy="3733800"/>
          </a:xfrm>
        </p:spPr>
        <p:txBody>
          <a:bodyPr/>
          <a:lstStyle/>
          <a:p>
            <a:r>
              <a:rPr lang="es-US"/>
              <a:t>Las especies nocivas acuáticas incluyen mejillones cebra y </a:t>
            </a:r>
            <a:r>
              <a:rPr lang="es-US" err="1"/>
              <a:t>quagga</a:t>
            </a:r>
            <a:r>
              <a:rPr lang="es-US"/>
              <a:t>, la milenrama y la </a:t>
            </a:r>
            <a:r>
              <a:rPr lang="es-US" err="1"/>
              <a:t>hidrilla</a:t>
            </a:r>
            <a:r>
              <a:rPr lang="es-US"/>
              <a:t>. 
La introducción de estas especies puede alterar el ecosistema y dañan los recursos acuáticos.</a:t>
            </a:r>
          </a:p>
          <a:p>
            <a:endParaRPr lang="es-US"/>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grpSp>
        <p:nvGrpSpPr>
          <p:cNvPr id="9" name="Group 8">
            <a:extLst>
              <a:ext uri="{FF2B5EF4-FFF2-40B4-BE49-F238E27FC236}">
                <a16:creationId xmlns:a16="http://schemas.microsoft.com/office/drawing/2014/main" id="{A6B444F4-BA75-49A1-81B3-F77B8EF772B8}"/>
              </a:ext>
            </a:extLst>
          </p:cNvPr>
          <p:cNvGrpSpPr/>
          <p:nvPr/>
        </p:nvGrpSpPr>
        <p:grpSpPr>
          <a:xfrm>
            <a:off x="5368925" y="1295400"/>
            <a:ext cx="3622675" cy="4710113"/>
            <a:chOff x="4876800" y="1295400"/>
            <a:chExt cx="3622675" cy="4710113"/>
          </a:xfrm>
        </p:grpSpPr>
        <p:pic>
          <p:nvPicPr>
            <p:cNvPr id="14" name="Picture 7" descr="C:\DOCUME~1\bbullock\LOCALS~1\Temp\VMwareDnD\d86b1b33\hydrilla_on_boat.jpg">
              <a:extLst>
                <a:ext uri="{FF2B5EF4-FFF2-40B4-BE49-F238E27FC236}">
                  <a16:creationId xmlns:a16="http://schemas.microsoft.com/office/drawing/2014/main" id="{21B23972-9EAF-4338-92E6-D5997950B3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3505200"/>
              <a:ext cx="3622675" cy="2500313"/>
            </a:xfrm>
            <a:prstGeom prst="rect">
              <a:avLst/>
            </a:prstGeom>
            <a:noFill/>
            <a:ln w="9525">
              <a:noFill/>
              <a:miter lim="800000"/>
              <a:headEnd/>
              <a:tailEnd/>
            </a:ln>
          </p:spPr>
        </p:pic>
        <p:pic>
          <p:nvPicPr>
            <p:cNvPr id="15" name="Picture 9" descr="C:\DOCUME~1\bbullock\LOCALS~1\Temp\VMwareDnD\c8e82af7\mussels_zebra_quagga.jpg">
              <a:extLst>
                <a:ext uri="{FF2B5EF4-FFF2-40B4-BE49-F238E27FC236}">
                  <a16:creationId xmlns:a16="http://schemas.microsoft.com/office/drawing/2014/main" id="{7B3AC343-41A7-4DCA-B557-5477C4A3A5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3063" y="1501775"/>
              <a:ext cx="1662112" cy="1601788"/>
            </a:xfrm>
            <a:prstGeom prst="rect">
              <a:avLst/>
            </a:prstGeom>
            <a:noFill/>
            <a:ln w="9525">
              <a:noFill/>
              <a:miter lim="800000"/>
              <a:headEnd/>
              <a:tailEnd/>
            </a:ln>
          </p:spPr>
        </p:pic>
        <p:pic>
          <p:nvPicPr>
            <p:cNvPr id="16" name="Picture 7" descr="C:\DOCUME~1\bbullock\LOCALS~1\Temp\VMwareDnD\477aef11\hydrilla.jpg">
              <a:extLst>
                <a:ext uri="{FF2B5EF4-FFF2-40B4-BE49-F238E27FC236}">
                  <a16:creationId xmlns:a16="http://schemas.microsoft.com/office/drawing/2014/main" id="{2E2340A6-0D79-4594-A542-EA0352A47A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6800" y="1295400"/>
              <a:ext cx="1801813" cy="21224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s-US"/>
              <a:t>Detenga la propagación de especies nocivas</a:t>
            </a:r>
            <a:endParaRPr lang="en-US" sz="2500" b="1">
              <a:latin typeface="Arial" pitchFamily="34" charset="0"/>
              <a:ea typeface="+mn-ea"/>
              <a:cs typeface="Arial" pitchFamily="34" charset="0"/>
            </a:endParaRPr>
          </a:p>
        </p:txBody>
      </p:sp>
      <p:sp>
        <p:nvSpPr>
          <p:cNvPr id="5" name="Content Placeholder 4"/>
          <p:cNvSpPr>
            <a:spLocks noGrp="1"/>
          </p:cNvSpPr>
          <p:nvPr>
            <p:ph idx="1"/>
          </p:nvPr>
        </p:nvSpPr>
        <p:spPr/>
        <p:txBody>
          <a:bodyPr/>
          <a:lstStyle/>
          <a:p>
            <a:pPr marL="0" indent="0">
              <a:spcBef>
                <a:spcPts val="1700"/>
              </a:spcBef>
              <a:buNone/>
            </a:pPr>
            <a:r>
              <a:rPr lang="es-US"/>
              <a:t>Evite la propagación de especies nocivas</a:t>
            </a:r>
            <a:r>
              <a:rPr lang="en-US"/>
              <a:t>:</a:t>
            </a:r>
          </a:p>
          <a:p>
            <a:pPr>
              <a:spcBef>
                <a:spcPts val="1200"/>
              </a:spcBef>
            </a:pPr>
            <a:r>
              <a:rPr lang="es-US"/>
              <a:t>Inspeccione su embarcación y su tráiler. Quite todas las plantas y animales</a:t>
            </a:r>
            <a:endParaRPr lang="en-US"/>
          </a:p>
          <a:p>
            <a:pPr>
              <a:spcBef>
                <a:spcPts val="1200"/>
              </a:spcBef>
            </a:pPr>
            <a:r>
              <a:rPr lang="es-US"/>
              <a:t>Drene el motor, viveros y la sentina en tierra</a:t>
            </a:r>
            <a:r>
              <a:rPr lang="en-US"/>
              <a:t> </a:t>
            </a:r>
          </a:p>
          <a:p>
            <a:pPr>
              <a:spcBef>
                <a:spcPts val="1200"/>
              </a:spcBef>
            </a:pPr>
            <a:r>
              <a:rPr lang="es-US"/>
              <a:t>Vacíe en tierra su cubeta de carnada</a:t>
            </a:r>
            <a:r>
              <a:rPr lang="en-US"/>
              <a:t> </a:t>
            </a:r>
          </a:p>
          <a:p>
            <a:pPr>
              <a:spcBef>
                <a:spcPts val="1200"/>
              </a:spcBef>
            </a:pPr>
            <a:r>
              <a:rPr lang="es-US"/>
              <a:t>Enjuague su embarcación, hélice, tráiler y equipo en tierra</a:t>
            </a:r>
            <a:r>
              <a:rPr lang="en-US"/>
              <a:t> </a:t>
            </a:r>
          </a:p>
          <a:p>
            <a:pPr>
              <a:spcBef>
                <a:spcPts val="1200"/>
              </a:spcBef>
            </a:pPr>
            <a:r>
              <a:rPr lang="es-US"/>
              <a:t>Seque al aire su embarcación y sus equipo</a:t>
            </a:r>
            <a:endParaRPr lang="en-US"/>
          </a:p>
          <a:p>
            <a:pPr>
              <a:spcBef>
                <a:spcPts val="1200"/>
              </a:spcBef>
            </a:pPr>
            <a:r>
              <a:rPr lang="es-US"/>
              <a:t>Detenga la propagación de especies nocivas siguiendo los puntos anteriores</a:t>
            </a:r>
            <a:endParaRPr lang="en-US"/>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0886" y="381000"/>
            <a:ext cx="9144000" cy="1371600"/>
          </a:xfrm>
        </p:spPr>
        <p:txBody>
          <a:bodyPr/>
          <a:lstStyle/>
          <a:p>
            <a:r>
              <a:rPr lang="es-US"/>
              <a:t>Accidentes de navegación:</a:t>
            </a:r>
            <a:br>
              <a:rPr lang="es-US"/>
            </a:br>
            <a:r>
              <a:rPr lang="es-US"/>
              <a:t>Que le exige la ley
</a:t>
            </a:r>
            <a:endParaRPr lang="en-US"/>
          </a:p>
        </p:txBody>
      </p:sp>
      <p:sp>
        <p:nvSpPr>
          <p:cNvPr id="221187" name="Content Placeholder 4"/>
          <p:cNvSpPr>
            <a:spLocks noGrp="1"/>
          </p:cNvSpPr>
          <p:nvPr>
            <p:ph idx="1"/>
          </p:nvPr>
        </p:nvSpPr>
        <p:spPr>
          <a:xfrm>
            <a:off x="446314" y="1600200"/>
            <a:ext cx="8686800" cy="5029200"/>
          </a:xfrm>
        </p:spPr>
        <p:txBody>
          <a:bodyPr/>
          <a:lstStyle/>
          <a:p>
            <a:pPr marL="0" indent="0">
              <a:buNone/>
            </a:pPr>
            <a:r>
              <a:rPr lang="es-US"/>
              <a:t>Si usted observa o está involucrado en un accidente de navegación, debe hacer lo siguiente</a:t>
            </a:r>
            <a:r>
              <a:rPr lang="en-US"/>
              <a:t>: </a:t>
            </a:r>
          </a:p>
          <a:p>
            <a:r>
              <a:rPr lang="es-US"/>
              <a:t>Deténgase inmediatamente y…</a:t>
            </a:r>
          </a:p>
          <a:p>
            <a:r>
              <a:rPr lang="es-US"/>
              <a:t>Ayude a las personas lesionadas, si no es peligroso hacerlo, y…</a:t>
            </a:r>
          </a:p>
          <a:p>
            <a:r>
              <a:rPr lang="es-US"/>
              <a:t>De por escrito su nombre, dirección e identificación de la embarcación</a:t>
            </a:r>
            <a:endParaRPr lang="en-US"/>
          </a:p>
          <a:p>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s-US"/>
              <a:t>Accidentes de navegación:</a:t>
            </a:r>
            <a:br>
              <a:rPr lang="es-US"/>
            </a:br>
            <a:r>
              <a:rPr lang="es-US"/>
              <a:t>Que le exige la ley</a:t>
            </a:r>
            <a:endParaRPr lang="en-US"/>
          </a:p>
        </p:txBody>
      </p:sp>
      <p:sp>
        <p:nvSpPr>
          <p:cNvPr id="222212" name="Content Placeholder 4"/>
          <p:cNvSpPr>
            <a:spLocks noGrp="1"/>
          </p:cNvSpPr>
          <p:nvPr>
            <p:ph sz="half" idx="2"/>
          </p:nvPr>
        </p:nvSpPr>
        <p:spPr>
          <a:xfrm>
            <a:off x="457200" y="1280160"/>
            <a:ext cx="8686800" cy="5029200"/>
          </a:xfrm>
        </p:spPr>
        <p:txBody>
          <a:bodyPr/>
          <a:lstStyle/>
          <a:p>
            <a:pPr marL="0" indent="0">
              <a:buNone/>
            </a:pPr>
            <a:r>
              <a:rPr lang="en-US" err="1">
                <a:solidFill>
                  <a:srgbClr val="0070C0"/>
                </a:solidFill>
              </a:rPr>
              <a:t>En</a:t>
            </a:r>
            <a:r>
              <a:rPr lang="en-US">
                <a:solidFill>
                  <a:srgbClr val="0070C0"/>
                </a:solidFill>
              </a:rPr>
              <a:t> </a:t>
            </a:r>
            <a:r>
              <a:rPr lang="en-US" err="1">
                <a:solidFill>
                  <a:srgbClr val="0070C0"/>
                </a:solidFill>
              </a:rPr>
              <a:t>su</a:t>
            </a:r>
            <a:r>
              <a:rPr lang="en-US">
                <a:solidFill>
                  <a:srgbClr val="0070C0"/>
                </a:solidFill>
              </a:rPr>
              <a:t> </a:t>
            </a:r>
            <a:r>
              <a:rPr lang="en-US" err="1">
                <a:solidFill>
                  <a:srgbClr val="0070C0"/>
                </a:solidFill>
              </a:rPr>
              <a:t>estado</a:t>
            </a:r>
            <a:r>
              <a:rPr lang="en-US">
                <a:solidFill>
                  <a:srgbClr val="0070C0"/>
                </a:solidFill>
              </a:rPr>
              <a:t>:</a:t>
            </a:r>
          </a:p>
          <a:p>
            <a:r>
              <a:rPr lang="es-US"/>
              <a:t>Qué tipos de accidentes tiened que ser notificados</a:t>
            </a:r>
            <a:r>
              <a:rPr lang="en-US"/>
              <a:t>?</a:t>
            </a:r>
          </a:p>
          <a:p>
            <a:r>
              <a:rPr lang="es-US"/>
              <a:t>¿Cómo se reporta un accidente?</a:t>
            </a:r>
          </a:p>
          <a:p>
            <a:pPr lvl="1"/>
            <a:r>
              <a:rPr lang="es-US"/>
              <a:t>¿Cuándo debe ser reportado?</a:t>
            </a:r>
          </a:p>
          <a:p>
            <a:pPr lvl="1"/>
            <a:r>
              <a:rPr lang="es-US"/>
              <a:t>¿Se reporta por escrito o por algún otro medio?
¿A quién se reporta?</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2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Text Placeholder 4"/>
          <p:cNvSpPr>
            <a:spLocks noGrp="1"/>
          </p:cNvSpPr>
          <p:nvPr>
            <p:ph type="body" idx="1"/>
          </p:nvPr>
        </p:nvSpPr>
        <p:spPr>
          <a:xfrm>
            <a:off x="457200" y="1280160"/>
            <a:ext cx="8686800" cy="5029200"/>
          </a:xfrm>
        </p:spPr>
        <p:txBody>
          <a:bodyPr anchor="t"/>
          <a:lstStyle/>
          <a:p>
            <a:r>
              <a:rPr lang="es-US">
                <a:solidFill>
                  <a:schemeClr val="tx1"/>
                </a:solidFill>
              </a:rPr>
              <a:t>Formulario muestra para un informe de accidente de navegación
</a:t>
            </a:r>
            <a:endParaRPr lang="en-US">
              <a:solidFill>
                <a:schemeClr val="tx1"/>
              </a:solidFill>
            </a:endParaRPr>
          </a:p>
        </p:txBody>
      </p:sp>
      <p:pic>
        <p:nvPicPr>
          <p:cNvPr id="218116" name="Content Placeholder 5" descr="C:\DOCUME~1\bbullock\LOCALS~1\Temp\VMwareDnD\979d80ee\accident_report.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3034883" y="1981200"/>
            <a:ext cx="3201451" cy="4114800"/>
          </a:xfrm>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6" name="Rectangle 2">
            <a:extLst>
              <a:ext uri="{FF2B5EF4-FFF2-40B4-BE49-F238E27FC236}">
                <a16:creationId xmlns:a16="http://schemas.microsoft.com/office/drawing/2014/main" id="{8AC9D20D-F917-4D8C-A0DB-B296DAE65D2C}"/>
              </a:ext>
            </a:extLst>
          </p:cNvPr>
          <p:cNvSpPr>
            <a:spLocks noGrp="1" noChangeArrowheads="1"/>
          </p:cNvSpPr>
          <p:nvPr>
            <p:ph type="title"/>
          </p:nvPr>
        </p:nvSpPr>
        <p:spPr>
          <a:xfrm>
            <a:off x="0" y="0"/>
            <a:ext cx="9144000" cy="1371600"/>
          </a:xfrm>
        </p:spPr>
        <p:txBody>
          <a:bodyPr/>
          <a:lstStyle/>
          <a:p>
            <a:r>
              <a:rPr lang="es-US"/>
              <a:t>Accidentes de navegación:</a:t>
            </a:r>
            <a:br>
              <a:rPr lang="es-US"/>
            </a:br>
            <a:r>
              <a:rPr lang="es-US"/>
              <a:t>Que le exige la ley</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0" y="381000"/>
            <a:ext cx="9144000" cy="1066800"/>
          </a:xfrm>
        </p:spPr>
        <p:txBody>
          <a:bodyPr/>
          <a:lstStyle/>
          <a:p>
            <a:r>
              <a:rPr lang="es-US"/>
              <a:t>Aplicación de la ley y sanciones</a:t>
            </a:r>
            <a:r>
              <a:rPr lang="en-US"/>
              <a:t>
</a:t>
            </a:r>
          </a:p>
        </p:txBody>
      </p:sp>
      <p:sp>
        <p:nvSpPr>
          <p:cNvPr id="3" name="Content Placeholder 2"/>
          <p:cNvSpPr>
            <a:spLocks noGrp="1"/>
          </p:cNvSpPr>
          <p:nvPr>
            <p:ph idx="1"/>
          </p:nvPr>
        </p:nvSpPr>
        <p:spPr>
          <a:xfrm>
            <a:off x="337457" y="1600200"/>
            <a:ext cx="8686800" cy="3886200"/>
          </a:xfrm>
        </p:spPr>
        <p:txBody>
          <a:bodyPr/>
          <a:lstStyle/>
          <a:p>
            <a:r>
              <a:rPr lang="es-US" dirty="0"/>
              <a:t>Los funcionarios de la ley tienen derecho a detener su barco</a:t>
            </a:r>
          </a:p>
          <a:p>
            <a:pPr lvl="1"/>
            <a:r>
              <a:rPr lang="es-US" dirty="0"/>
              <a:t>¿ Quién puede detener su embarcación en aguas federales</a:t>
            </a:r>
            <a:r>
              <a:rPr lang="en-US" dirty="0"/>
              <a:t>?</a:t>
            </a:r>
          </a:p>
          <a:p>
            <a:pPr lvl="1"/>
            <a:r>
              <a:rPr lang="es-US" dirty="0"/>
              <a:t>¿Quién puede detener su nave en aguas estatales?</a:t>
            </a:r>
          </a:p>
          <a:p>
            <a:r>
              <a:rPr lang="es-US" dirty="0">
                <a:solidFill>
                  <a:srgbClr val="0070C0"/>
                </a:solidFill>
              </a:rPr>
              <a:t>En su estado, </a:t>
            </a:r>
            <a:r>
              <a:rPr lang="es-US" dirty="0"/>
              <a:t>¿qué deben hacer los navegantes si se les señala que se detengan?</a:t>
            </a:r>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9144000" cy="1371600"/>
          </a:xfrm>
          <a:prstGeom prst="rect">
            <a:avLst/>
          </a:prstGeom>
          <a:noFill/>
        </p:spPr>
        <p:txBody>
          <a:bodyPr wrap="square" rtlCol="0" anchor="ctr">
            <a:noAutofit/>
          </a:bodyPr>
          <a:lstStyle/>
          <a:p>
            <a:pPr algn="ctr"/>
            <a:r>
              <a:rPr lang="es-US" sz="3600" b="1">
                <a:solidFill>
                  <a:srgbClr val="FF0000"/>
                </a:solidFill>
                <a:latin typeface="Arial Black" charset="0"/>
              </a:rPr>
              <a:t>Capítulo 4 Repaso
</a:t>
            </a:r>
            <a:endParaRPr lang="es-US" sz="3600"/>
          </a:p>
        </p:txBody>
      </p:sp>
      <p:pic>
        <p:nvPicPr>
          <p:cNvPr id="4" name="Content Placeholder 5" descr="reviewtim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840221" y="1524000"/>
            <a:ext cx="7541779" cy="4343400"/>
          </a:xfrm>
        </p:spPr>
      </p:pic>
      <p:pic>
        <p:nvPicPr>
          <p:cNvPr id="5"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276679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401"/>
            <a:ext cx="9144000" cy="1371600"/>
          </a:xfrm>
          <a:prstGeom prst="rect">
            <a:avLst/>
          </a:prstGeom>
          <a:noFill/>
        </p:spPr>
        <p:txBody>
          <a:bodyPr wrap="square" rtlCol="0" anchor="ctr">
            <a:noAutofit/>
          </a:bodyPr>
          <a:lstStyle/>
          <a:p>
            <a:pPr algn="ctr"/>
            <a:r>
              <a:rPr lang="es-US" sz="3600">
                <a:solidFill>
                  <a:srgbClr val="FF0000"/>
                </a:solidFill>
                <a:latin typeface="Arial Black" charset="0"/>
              </a:rPr>
              <a:t>Repaso
</a:t>
            </a:r>
            <a:endParaRPr lang="es-US" sz="3600">
              <a:solidFill>
                <a:srgbClr val="FF0000"/>
              </a:solidFill>
            </a:endParaRPr>
          </a:p>
        </p:txBody>
      </p:sp>
      <p:sp>
        <p:nvSpPr>
          <p:cNvPr id="3" name="Rectangle 2"/>
          <p:cNvSpPr/>
          <p:nvPr/>
        </p:nvSpPr>
        <p:spPr>
          <a:xfrm>
            <a:off x="457200" y="1280160"/>
            <a:ext cx="8686800" cy="5029200"/>
          </a:xfrm>
          <a:prstGeom prst="rect">
            <a:avLst/>
          </a:prstGeom>
        </p:spPr>
        <p:txBody>
          <a:bodyPr wrap="square">
            <a:noAutofit/>
          </a:bodyPr>
          <a:lstStyle/>
          <a:p>
            <a:r>
              <a:rPr lang="es-US" sz="2000" dirty="0"/>
              <a:t>¿ </a:t>
            </a:r>
            <a:r>
              <a:rPr lang="es-US" sz="2000" b="1" dirty="0">
                <a:solidFill>
                  <a:srgbClr val="0000FF"/>
                </a:solidFill>
              </a:rPr>
              <a:t>Que es lo más importante al seleccionar el chaleco salvavida mas adecuado para su pasajero?
</a:t>
            </a:r>
            <a:endParaRPr lang="en-US" sz="2400" b="1" dirty="0">
              <a:solidFill>
                <a:srgbClr val="0000FF"/>
              </a:solidFill>
            </a:endParaRPr>
          </a:p>
          <a:p>
            <a:pPr marL="914400" lvl="1" indent="-457200">
              <a:buAutoNum type="alphaLcPeriod"/>
            </a:pPr>
            <a:r>
              <a:rPr lang="es-US" sz="2000" b="1" dirty="0">
                <a:solidFill>
                  <a:srgbClr val="0000FF"/>
                </a:solidFill>
              </a:rPr>
              <a:t>El número total de pasajeros a bordo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n-US" sz="2000" b="1" dirty="0">
                <a:solidFill>
                  <a:srgbClr val="0000FF"/>
                </a:solidFill>
              </a:rPr>
              <a:t>El color de el </a:t>
            </a:r>
            <a:r>
              <a:rPr lang="en-US" sz="2000" b="1" dirty="0" err="1">
                <a:solidFill>
                  <a:srgbClr val="0000FF"/>
                </a:solidFill>
              </a:rPr>
              <a:t>chaleco</a:t>
            </a:r>
            <a:r>
              <a:rPr lang="en-US" sz="2000" b="1" dirty="0">
                <a:solidFill>
                  <a:srgbClr val="0000FF"/>
                </a:solidFill>
              </a:rPr>
              <a:t> </a:t>
            </a:r>
            <a:r>
              <a:rPr lang="en-US" sz="2000" b="1" dirty="0" err="1">
                <a:solidFill>
                  <a:srgbClr val="0000FF"/>
                </a:solidFill>
              </a:rPr>
              <a:t>salvavida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El peso y el tamaño del pecho del pasajero</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La </a:t>
            </a:r>
            <a:r>
              <a:rPr lang="es-US" sz="2000" b="1" dirty="0">
                <a:solidFill>
                  <a:srgbClr val="0000FF"/>
                </a:solidFill>
              </a:rPr>
              <a:t>edad y sexo del pasajero</a:t>
            </a:r>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946015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401"/>
            <a:ext cx="9144000" cy="1371600"/>
          </a:xfrm>
          <a:prstGeom prst="rect">
            <a:avLst/>
          </a:prstGeom>
          <a:noFill/>
        </p:spPr>
        <p:txBody>
          <a:bodyPr wrap="square" rtlCol="0" anchor="ctr">
            <a:noAutofit/>
          </a:bodyPr>
          <a:lstStyle/>
          <a:p>
            <a:pPr algn="ctr"/>
            <a:r>
              <a:rPr lang="es-US" sz="3600">
                <a:solidFill>
                  <a:srgbClr val="FF0000"/>
                </a:solidFill>
                <a:latin typeface="Arial Black" charset="0"/>
              </a:rPr>
              <a:t>Repaso
</a:t>
            </a:r>
            <a:endParaRPr lang="es-US" sz="3600">
              <a:solidFill>
                <a:srgbClr val="FF0000"/>
              </a:solidFill>
            </a:endParaRPr>
          </a:p>
        </p:txBody>
      </p:sp>
      <p:sp>
        <p:nvSpPr>
          <p:cNvPr id="3" name="Rectangle 2"/>
          <p:cNvSpPr/>
          <p:nvPr/>
        </p:nvSpPr>
        <p:spPr>
          <a:xfrm>
            <a:off x="457200" y="1280160"/>
            <a:ext cx="8686800" cy="5029200"/>
          </a:xfrm>
          <a:prstGeom prst="rect">
            <a:avLst/>
          </a:prstGeom>
        </p:spPr>
        <p:txBody>
          <a:bodyPr wrap="square">
            <a:noAutofit/>
          </a:bodyPr>
          <a:lstStyle/>
          <a:p>
            <a:r>
              <a:rPr lang="es-US" sz="2000" dirty="0"/>
              <a:t>¿ </a:t>
            </a:r>
            <a:r>
              <a:rPr lang="es-US" sz="2000" b="1" dirty="0">
                <a:solidFill>
                  <a:srgbClr val="0000FF"/>
                </a:solidFill>
              </a:rPr>
              <a:t>Que es lo más importante al seleccionar el chaleco salvavida mas adecuado para su pasajero?
</a:t>
            </a:r>
            <a:endParaRPr lang="en-US" sz="2400" b="1" dirty="0">
              <a:solidFill>
                <a:srgbClr val="0000FF"/>
              </a:solidFill>
            </a:endParaRPr>
          </a:p>
          <a:p>
            <a:pPr marL="914400" lvl="1" indent="-457200">
              <a:buAutoNum type="alphaLcPeriod"/>
            </a:pPr>
            <a:r>
              <a:rPr lang="es-US" sz="2000" b="1" dirty="0">
                <a:solidFill>
                  <a:srgbClr val="0000FF"/>
                </a:solidFill>
              </a:rPr>
              <a:t>El número total de pasajeros a bordo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n-US" sz="2000" b="1" dirty="0">
                <a:solidFill>
                  <a:srgbClr val="0000FF"/>
                </a:solidFill>
              </a:rPr>
              <a:t>El color de el </a:t>
            </a:r>
            <a:r>
              <a:rPr lang="en-US" sz="2000" b="1" dirty="0" err="1">
                <a:solidFill>
                  <a:srgbClr val="0000FF"/>
                </a:solidFill>
              </a:rPr>
              <a:t>chaleco</a:t>
            </a:r>
            <a:r>
              <a:rPr lang="en-US" sz="2000" b="1" dirty="0">
                <a:solidFill>
                  <a:srgbClr val="0000FF"/>
                </a:solidFill>
              </a:rPr>
              <a:t> </a:t>
            </a:r>
            <a:r>
              <a:rPr lang="en-US" sz="2000" b="1" dirty="0" err="1">
                <a:solidFill>
                  <a:srgbClr val="0000FF"/>
                </a:solidFill>
              </a:rPr>
              <a:t>salvavida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El peso y el tamaño del pecho del pasajero</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La </a:t>
            </a:r>
            <a:r>
              <a:rPr lang="es-US" sz="2000" b="1" dirty="0">
                <a:solidFill>
                  <a:srgbClr val="0000FF"/>
                </a:solidFill>
              </a:rPr>
              <a:t>edad y sexo del pasajero</a:t>
            </a:r>
            <a:endParaRPr lang="en-US" sz="2400" b="1" dirty="0">
              <a:solidFill>
                <a:srgbClr val="0000FF"/>
              </a:solidFill>
            </a:endParaRPr>
          </a:p>
          <a:p>
            <a:endParaRPr lang="en-US" dirty="0"/>
          </a:p>
        </p:txBody>
      </p:sp>
      <p:sp>
        <p:nvSpPr>
          <p:cNvPr id="6" name="Rectangle 9"/>
          <p:cNvSpPr>
            <a:spLocks noChangeArrowheads="1"/>
          </p:cNvSpPr>
          <p:nvPr/>
        </p:nvSpPr>
        <p:spPr bwMode="auto">
          <a:xfrm>
            <a:off x="762000" y="3276600"/>
            <a:ext cx="7086600" cy="6858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36383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determina cuántos salva</a:t>
            </a:r>
            <a:r>
              <a:rPr lang="es-US" sz="2000" b="1" dirty="0"/>
              <a:t>vidas disponibles se requieren a bordo de una embarcacion?</a:t>
            </a:r>
            <a:r>
              <a:rPr lang="es-US" sz="2000" b="1" dirty="0">
                <a:solidFill>
                  <a:srgbClr val="0000FF"/>
                </a:solidFill>
              </a:rPr>
              <a:t>
</a:t>
            </a:r>
            <a:endParaRPr lang="es-US" sz="2400" b="1" dirty="0">
              <a:solidFill>
                <a:srgbClr val="0000FF"/>
              </a:solidFill>
            </a:endParaRPr>
          </a:p>
          <a:p>
            <a:pPr marL="914400" lvl="1" indent="-457200">
              <a:buAutoNum type="alphaLcPeriod"/>
            </a:pPr>
            <a:r>
              <a:rPr lang="es-US" sz="2000" b="1" dirty="0">
                <a:solidFill>
                  <a:srgbClr val="0000FF"/>
                </a:solidFill>
              </a:rPr>
              <a:t>Número total de personas a bordo</a:t>
            </a:r>
          </a:p>
          <a:p>
            <a:pPr lvl="1"/>
            <a:endParaRPr lang="es-US" sz="2000" b="1" dirty="0">
              <a:solidFill>
                <a:srgbClr val="0000FF"/>
              </a:solidFill>
            </a:endParaRPr>
          </a:p>
          <a:p>
            <a:pPr marL="914400" lvl="1" indent="-457200">
              <a:buAutoNum type="alphaLcPeriod" startAt="2"/>
            </a:pPr>
            <a:r>
              <a:rPr lang="es-US" sz="2000" b="1" dirty="0">
                <a:solidFill>
                  <a:srgbClr val="0000FF"/>
                </a:solidFill>
              </a:rPr>
              <a:t>Número de asientos en la embarcación</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Edades de las personas a bordo</a:t>
            </a:r>
          </a:p>
          <a:p>
            <a:pPr lvl="1"/>
            <a:endParaRPr lang="es-US" sz="2000" b="1" dirty="0">
              <a:solidFill>
                <a:srgbClr val="0000FF"/>
              </a:solidFill>
            </a:endParaRPr>
          </a:p>
          <a:p>
            <a:pPr lvl="1"/>
            <a:r>
              <a:rPr lang="es-US" sz="2000" b="1" dirty="0">
                <a:solidFill>
                  <a:srgbClr val="0000FF"/>
                </a:solidFill>
              </a:rPr>
              <a:t>d.	Eslora y manga de la embarcación</a:t>
            </a:r>
            <a:endParaRPr lang="es-US" sz="2400" b="1" dirty="0">
              <a:solidFill>
                <a:srgbClr val="0000FF"/>
              </a:solidFill>
            </a:endParaRPr>
          </a:p>
          <a:p>
            <a:endParaRPr lang="es-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1F0C904-7678-458F-A6BF-E2AF5E08E705}"/>
              </a:ext>
            </a:extLst>
          </p:cNvPr>
          <p:cNvSpPr txBox="1"/>
          <p:nvPr/>
        </p:nvSpPr>
        <p:spPr>
          <a:xfrm>
            <a:off x="-152400" y="297180"/>
            <a:ext cx="9144000" cy="865414"/>
          </a:xfrm>
          <a:prstGeom prst="rect">
            <a:avLst/>
          </a:prstGeom>
          <a:noFill/>
        </p:spPr>
        <p:txBody>
          <a:bodyPr wrap="square" rtlCol="0" anchor="ctr">
            <a:noAutofit/>
          </a:bodyPr>
          <a:lstStyle/>
          <a:p>
            <a:pPr algn="ctr"/>
            <a:r>
              <a:rPr lang="es-US" sz="3600">
                <a:solidFill>
                  <a:srgbClr val="FF0000"/>
                </a:solidFill>
                <a:latin typeface="Arial Black" charset="0"/>
              </a:rPr>
              <a:t>Repaso</a:t>
            </a:r>
            <a:endParaRPr lang="es-US" sz="3600">
              <a:solidFill>
                <a:srgbClr val="FF0000"/>
              </a:solidFill>
            </a:endParaRPr>
          </a:p>
        </p:txBody>
      </p:sp>
    </p:spTree>
    <p:extLst>
      <p:ext uri="{BB962C8B-B14F-4D97-AF65-F5344CB8AC3E}">
        <p14:creationId xmlns:p14="http://schemas.microsoft.com/office/powerpoint/2010/main" val="225964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0" y="0"/>
            <a:ext cx="9144000" cy="1066800"/>
          </a:xfrm>
        </p:spPr>
        <p:txBody>
          <a:bodyPr/>
          <a:lstStyle/>
          <a:p>
            <a:r>
              <a:rPr lang="en-US" dirty="0"/>
              <a:t>Debe saber </a:t>
            </a:r>
            <a:r>
              <a:rPr lang="en-US" dirty="0" err="1"/>
              <a:t>como</a:t>
            </a:r>
            <a:r>
              <a:rPr lang="en-US" dirty="0"/>
              <a:t>…</a:t>
            </a:r>
          </a:p>
        </p:txBody>
      </p:sp>
      <p:sp>
        <p:nvSpPr>
          <p:cNvPr id="158723" name="Content Placeholder 2"/>
          <p:cNvSpPr>
            <a:spLocks noGrp="1"/>
          </p:cNvSpPr>
          <p:nvPr>
            <p:ph idx="1"/>
          </p:nvPr>
        </p:nvSpPr>
        <p:spPr>
          <a:xfrm>
            <a:off x="685800" y="762000"/>
            <a:ext cx="8323118" cy="5486399"/>
          </a:xfrm>
        </p:spPr>
        <p:txBody>
          <a:bodyPr/>
          <a:lstStyle/>
          <a:p>
            <a:pPr>
              <a:spcBef>
                <a:spcPts val="1200"/>
              </a:spcBef>
            </a:pPr>
            <a:r>
              <a:rPr lang="es-US">
                <a:latin typeface="Arial"/>
                <a:cs typeface="Arial"/>
              </a:rPr>
              <a:t>Explicar los requisitos para otros equipos, como banderas de buceo o equipos requeridos por el estado</a:t>
            </a:r>
            <a:endParaRPr lang="en-US"/>
          </a:p>
          <a:p>
            <a:pPr>
              <a:spcBef>
                <a:spcPts val="1200"/>
              </a:spcBef>
            </a:pPr>
            <a:r>
              <a:rPr lang="es-US">
                <a:latin typeface="Arial"/>
                <a:cs typeface="Arial"/>
              </a:rPr>
              <a:t>Enumerar los requisitos legales específicos a las motos acuáticas personales (PWC</a:t>
            </a:r>
            <a:r>
              <a:rPr lang="en-US">
                <a:latin typeface="Arial"/>
                <a:cs typeface="Arial"/>
              </a:rPr>
              <a:t>)</a:t>
            </a:r>
            <a:endParaRPr lang="en-US"/>
          </a:p>
          <a:p>
            <a:pPr>
              <a:spcBef>
                <a:spcPts val="1200"/>
              </a:spcBef>
            </a:pPr>
            <a:r>
              <a:rPr lang="es-US">
                <a:latin typeface="Arial"/>
                <a:cs typeface="Arial"/>
              </a:rPr>
              <a:t>Enumerar los requisitos legales para remolcar a una persona detrás de una embarcación</a:t>
            </a:r>
          </a:p>
          <a:p>
            <a:pPr>
              <a:spcBef>
                <a:spcPts val="1200"/>
              </a:spcBef>
            </a:pPr>
            <a:r>
              <a:rPr lang="es-US">
                <a:latin typeface="Arial"/>
                <a:cs typeface="Arial"/>
              </a:rPr>
              <a:t>Explicar cómo deshacerse de los residuos, la basura y el aceite correctamente y cómo utilizar correctamente los dispositivos de saneamiento marino (MSD)</a:t>
            </a:r>
            <a:endParaRPr lang="en-US"/>
          </a:p>
          <a:p>
            <a:pPr>
              <a:spcBef>
                <a:spcPts val="1200"/>
              </a:spcBef>
            </a:pPr>
            <a:r>
              <a:rPr lang="es-US">
                <a:latin typeface="Arial"/>
                <a:cs typeface="Arial"/>
              </a:rPr>
              <a:t>Decir cuándo y cómo reportar un accidente de navegación</a:t>
            </a:r>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determina cuántos salva</a:t>
            </a:r>
            <a:r>
              <a:rPr lang="es-US" sz="2000" b="1" dirty="0"/>
              <a:t>vidas disponibles se requieren a bordo de una embarcacion?</a:t>
            </a:r>
            <a:r>
              <a:rPr lang="es-US" sz="2000" b="1" dirty="0">
                <a:solidFill>
                  <a:srgbClr val="0000FF"/>
                </a:solidFill>
              </a:rPr>
              <a:t>
</a:t>
            </a:r>
            <a:endParaRPr lang="es-US" sz="2400" b="1" dirty="0">
              <a:solidFill>
                <a:srgbClr val="0000FF"/>
              </a:solidFill>
            </a:endParaRPr>
          </a:p>
          <a:p>
            <a:pPr marL="914400" lvl="1" indent="-457200">
              <a:buAutoNum type="alphaLcPeriod"/>
            </a:pPr>
            <a:r>
              <a:rPr lang="es-US" sz="2000" b="1" dirty="0">
                <a:solidFill>
                  <a:srgbClr val="0000FF"/>
                </a:solidFill>
              </a:rPr>
              <a:t>Número total de personas a bordo</a:t>
            </a:r>
          </a:p>
          <a:p>
            <a:pPr lvl="1"/>
            <a:endParaRPr lang="es-US" sz="2000" b="1" dirty="0">
              <a:solidFill>
                <a:srgbClr val="0000FF"/>
              </a:solidFill>
            </a:endParaRPr>
          </a:p>
          <a:p>
            <a:pPr marL="914400" lvl="1" indent="-457200">
              <a:buAutoNum type="alphaLcPeriod" startAt="2"/>
            </a:pPr>
            <a:r>
              <a:rPr lang="es-US" sz="2000" b="1" dirty="0">
                <a:solidFill>
                  <a:srgbClr val="0000FF"/>
                </a:solidFill>
              </a:rPr>
              <a:t>Número de asientos en la embarcación</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Edades de las personas a bordo</a:t>
            </a:r>
          </a:p>
          <a:p>
            <a:pPr lvl="1"/>
            <a:endParaRPr lang="es-US" sz="2000" b="1" dirty="0">
              <a:solidFill>
                <a:srgbClr val="0000FF"/>
              </a:solidFill>
            </a:endParaRPr>
          </a:p>
          <a:p>
            <a:pPr lvl="1"/>
            <a:r>
              <a:rPr lang="es-US" sz="2000" b="1" dirty="0">
                <a:solidFill>
                  <a:srgbClr val="0000FF"/>
                </a:solidFill>
              </a:rPr>
              <a:t>d.	Eslora y manga de la embarcación</a:t>
            </a:r>
            <a:endParaRPr lang="es-US" sz="2400" b="1" dirty="0">
              <a:solidFill>
                <a:srgbClr val="0000FF"/>
              </a:solidFill>
            </a:endParaRPr>
          </a:p>
          <a:p>
            <a:endParaRPr lang="es-US" dirty="0"/>
          </a:p>
        </p:txBody>
      </p:sp>
      <p:sp>
        <p:nvSpPr>
          <p:cNvPr id="6" name="Rectangle 9"/>
          <p:cNvSpPr>
            <a:spLocks noChangeArrowheads="1"/>
          </p:cNvSpPr>
          <p:nvPr/>
        </p:nvSpPr>
        <p:spPr bwMode="auto">
          <a:xfrm>
            <a:off x="609600" y="2057400"/>
            <a:ext cx="7086600" cy="6858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1F0C904-7678-458F-A6BF-E2AF5E08E705}"/>
              </a:ext>
            </a:extLst>
          </p:cNvPr>
          <p:cNvSpPr txBox="1"/>
          <p:nvPr/>
        </p:nvSpPr>
        <p:spPr>
          <a:xfrm>
            <a:off x="-152400" y="297180"/>
            <a:ext cx="9144000" cy="865414"/>
          </a:xfrm>
          <a:prstGeom prst="rect">
            <a:avLst/>
          </a:prstGeom>
          <a:noFill/>
        </p:spPr>
        <p:txBody>
          <a:bodyPr wrap="square" rtlCol="0" anchor="ctr">
            <a:noAutofit/>
          </a:bodyPr>
          <a:lstStyle/>
          <a:p>
            <a:pPr algn="ctr"/>
            <a:r>
              <a:rPr lang="es-US" sz="3600" dirty="0">
                <a:solidFill>
                  <a:srgbClr val="FF0000"/>
                </a:solidFill>
                <a:latin typeface="Arial Black" charset="0"/>
              </a:rPr>
              <a:t>Repaso</a:t>
            </a:r>
            <a:endParaRPr lang="es-US" sz="3600" dirty="0">
              <a:solidFill>
                <a:srgbClr val="FF0000"/>
              </a:solidFill>
            </a:endParaRPr>
          </a:p>
        </p:txBody>
      </p:sp>
    </p:spTree>
    <p:extLst>
      <p:ext uri="{BB962C8B-B14F-4D97-AF65-F5344CB8AC3E}">
        <p14:creationId xmlns:p14="http://schemas.microsoft.com/office/powerpoint/2010/main" val="6070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00200"/>
            <a:ext cx="8686800" cy="5029200"/>
          </a:xfrm>
          <a:prstGeom prst="rect">
            <a:avLst/>
          </a:prstGeom>
        </p:spPr>
        <p:txBody>
          <a:bodyPr wrap="square">
            <a:noAutofit/>
          </a:bodyPr>
          <a:lstStyle/>
          <a:p>
            <a:r>
              <a:rPr lang="es-US" sz="2000" b="1" dirty="0">
                <a:solidFill>
                  <a:srgbClr val="0000FF"/>
                </a:solidFill>
              </a:rPr>
              <a:t>¿Dónde es el mejor lugar para almacenar un extintor de incendios en una embarcación?</a:t>
            </a:r>
          </a:p>
          <a:p>
            <a:pPr lvl="1"/>
            <a:endParaRPr lang="es-US" sz="2400" b="1" dirty="0">
              <a:solidFill>
                <a:srgbClr val="0000FF"/>
              </a:solidFill>
            </a:endParaRPr>
          </a:p>
          <a:p>
            <a:pPr marL="914400" lvl="1" indent="-457200">
              <a:buAutoNum type="alphaLcPeriod"/>
            </a:pPr>
            <a:r>
              <a:rPr lang="es-US" sz="2000" b="1" dirty="0">
                <a:solidFill>
                  <a:srgbClr val="0000FF"/>
                </a:solidFill>
              </a:rPr>
              <a:t>En el compartimiento del motor</a:t>
            </a:r>
          </a:p>
          <a:p>
            <a:pPr lvl="1"/>
            <a:endParaRPr lang="es-US" sz="2000" b="1" dirty="0">
              <a:solidFill>
                <a:srgbClr val="0000FF"/>
              </a:solidFill>
            </a:endParaRPr>
          </a:p>
          <a:p>
            <a:pPr marL="914400" lvl="1" indent="-457200">
              <a:buAutoNum type="alphaLcPeriod" startAt="2"/>
            </a:pPr>
            <a:r>
              <a:rPr lang="es-US" sz="2000" b="1" dirty="0">
                <a:solidFill>
                  <a:srgbClr val="0000FF"/>
                </a:solidFill>
              </a:rPr>
              <a:t>En un compartimento de almacenamiento cerrado</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Montado en un lugar accesible</a:t>
            </a:r>
          </a:p>
          <a:p>
            <a:pPr lvl="1"/>
            <a:endParaRPr lang="es-US" sz="2000" b="1" dirty="0">
              <a:solidFill>
                <a:srgbClr val="0000FF"/>
              </a:solidFill>
            </a:endParaRPr>
          </a:p>
          <a:p>
            <a:pPr lvl="1"/>
            <a:r>
              <a:rPr lang="es-US" sz="2000" b="1" dirty="0">
                <a:solidFill>
                  <a:srgbClr val="0000FF"/>
                </a:solidFill>
              </a:rPr>
              <a:t>d.	Montado en la sentina
</a:t>
            </a:r>
            <a:endParaRPr lang="es-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6DFC1DD-45BC-47F4-B722-FCE0A8D66E3C}"/>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3136240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00200"/>
            <a:ext cx="8686800" cy="5029200"/>
          </a:xfrm>
          <a:prstGeom prst="rect">
            <a:avLst/>
          </a:prstGeom>
        </p:spPr>
        <p:txBody>
          <a:bodyPr wrap="square">
            <a:noAutofit/>
          </a:bodyPr>
          <a:lstStyle/>
          <a:p>
            <a:r>
              <a:rPr lang="es-US" sz="2000" b="1" dirty="0">
                <a:solidFill>
                  <a:srgbClr val="0000FF"/>
                </a:solidFill>
              </a:rPr>
              <a:t>¿Dónde es el mejor lugar para almacenar un extintor de incendios en una embarcación?</a:t>
            </a:r>
          </a:p>
          <a:p>
            <a:pPr lvl="1"/>
            <a:endParaRPr lang="es-US" sz="2400" b="1" dirty="0">
              <a:solidFill>
                <a:srgbClr val="0000FF"/>
              </a:solidFill>
            </a:endParaRPr>
          </a:p>
          <a:p>
            <a:pPr marL="914400" lvl="1" indent="-457200">
              <a:buAutoNum type="alphaLcPeriod"/>
            </a:pPr>
            <a:r>
              <a:rPr lang="es-US" sz="2000" b="1" dirty="0">
                <a:solidFill>
                  <a:srgbClr val="0000FF"/>
                </a:solidFill>
              </a:rPr>
              <a:t>En el compartimiento del motor</a:t>
            </a:r>
          </a:p>
          <a:p>
            <a:pPr lvl="1"/>
            <a:endParaRPr lang="es-US" sz="2000" b="1" dirty="0">
              <a:solidFill>
                <a:srgbClr val="0000FF"/>
              </a:solidFill>
            </a:endParaRPr>
          </a:p>
          <a:p>
            <a:pPr marL="914400" lvl="1" indent="-457200">
              <a:buAutoNum type="alphaLcPeriod" startAt="2"/>
            </a:pPr>
            <a:r>
              <a:rPr lang="es-US" sz="2000" b="1" dirty="0">
                <a:solidFill>
                  <a:srgbClr val="0000FF"/>
                </a:solidFill>
              </a:rPr>
              <a:t>En un compartimento de almacenamiento cerrado</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Montado en un lugar accesible</a:t>
            </a:r>
          </a:p>
          <a:p>
            <a:pPr lvl="1"/>
            <a:endParaRPr lang="es-US" sz="2000" b="1" dirty="0">
              <a:solidFill>
                <a:srgbClr val="0000FF"/>
              </a:solidFill>
            </a:endParaRPr>
          </a:p>
          <a:p>
            <a:pPr lvl="1"/>
            <a:r>
              <a:rPr lang="es-US" sz="2000" b="1" dirty="0">
                <a:solidFill>
                  <a:srgbClr val="0000FF"/>
                </a:solidFill>
              </a:rPr>
              <a:t>d.	Montado en la sentina
</a:t>
            </a:r>
            <a:endParaRPr lang="es-US" dirty="0"/>
          </a:p>
        </p:txBody>
      </p:sp>
      <p:sp>
        <p:nvSpPr>
          <p:cNvPr id="6" name="Rectangle 9"/>
          <p:cNvSpPr>
            <a:spLocks noChangeArrowheads="1"/>
          </p:cNvSpPr>
          <p:nvPr/>
        </p:nvSpPr>
        <p:spPr bwMode="auto">
          <a:xfrm>
            <a:off x="609600" y="3657600"/>
            <a:ext cx="7086600" cy="7620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6DFC1DD-45BC-47F4-B722-FCE0A8D66E3C}"/>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42823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efecto tiene el alcohol cuando usted está operando una embarcación?</a:t>
            </a:r>
          </a:p>
          <a:p>
            <a:pPr lvl="1"/>
            <a:endParaRPr lang="es-US" sz="2400" b="1" dirty="0">
              <a:solidFill>
                <a:srgbClr val="0000FF"/>
              </a:solidFill>
            </a:endParaRPr>
          </a:p>
          <a:p>
            <a:pPr marL="914400" lvl="1" indent="-457200">
              <a:buAutoNum type="alphaLcPeriod"/>
            </a:pPr>
            <a:r>
              <a:rPr lang="es-US" sz="2000" b="1" dirty="0">
                <a:solidFill>
                  <a:srgbClr val="0000FF"/>
                </a:solidFill>
              </a:rPr>
              <a:t>Facilita la prestación de atención</a:t>
            </a:r>
          </a:p>
          <a:p>
            <a:pPr lvl="1"/>
            <a:endParaRPr lang="es-US" sz="2000" b="1" dirty="0">
              <a:solidFill>
                <a:srgbClr val="0000FF"/>
              </a:solidFill>
            </a:endParaRPr>
          </a:p>
          <a:p>
            <a:pPr marL="914400" lvl="1" indent="-457200">
              <a:buAutoNum type="alphaLcPeriod" startAt="2"/>
            </a:pPr>
            <a:r>
              <a:rPr lang="es-US" sz="2000" b="1" dirty="0">
                <a:solidFill>
                  <a:srgbClr val="0000FF"/>
                </a:solidFill>
              </a:rPr>
              <a:t>Le ayuda a realizar varias tareas</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Le ayuda a evitar la deshidratación</a:t>
            </a:r>
          </a:p>
          <a:p>
            <a:pPr lvl="1"/>
            <a:endParaRPr lang="es-US" sz="2000" b="1" dirty="0">
              <a:solidFill>
                <a:srgbClr val="0000FF"/>
              </a:solidFill>
            </a:endParaRPr>
          </a:p>
          <a:p>
            <a:pPr lvl="1"/>
            <a:r>
              <a:rPr lang="es-US" sz="2000" b="1" dirty="0">
                <a:solidFill>
                  <a:srgbClr val="0000FF"/>
                </a:solidFill>
              </a:rPr>
              <a:t>d.	Aumenta la probabilidad de accidente</a:t>
            </a:r>
            <a:endParaRPr lang="es-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CC21E102-0C74-4372-873D-4975FFFEC35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2768536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efecto tiene el alcohol cuando usted está operando una embarcación?</a:t>
            </a:r>
          </a:p>
          <a:p>
            <a:pPr lvl="1"/>
            <a:endParaRPr lang="es-US" sz="2400" b="1" dirty="0">
              <a:solidFill>
                <a:srgbClr val="0000FF"/>
              </a:solidFill>
            </a:endParaRPr>
          </a:p>
          <a:p>
            <a:pPr marL="914400" lvl="1" indent="-457200">
              <a:buAutoNum type="alphaLcPeriod"/>
            </a:pPr>
            <a:r>
              <a:rPr lang="es-US" sz="2000" b="1" dirty="0">
                <a:solidFill>
                  <a:srgbClr val="0000FF"/>
                </a:solidFill>
              </a:rPr>
              <a:t>Facilita la prestación de atención</a:t>
            </a:r>
          </a:p>
          <a:p>
            <a:pPr lvl="1"/>
            <a:endParaRPr lang="es-US" sz="2000" b="1" dirty="0">
              <a:solidFill>
                <a:srgbClr val="0000FF"/>
              </a:solidFill>
            </a:endParaRPr>
          </a:p>
          <a:p>
            <a:pPr marL="914400" lvl="1" indent="-457200">
              <a:buAutoNum type="alphaLcPeriod" startAt="2"/>
            </a:pPr>
            <a:r>
              <a:rPr lang="es-US" sz="2000" b="1" dirty="0">
                <a:solidFill>
                  <a:srgbClr val="0000FF"/>
                </a:solidFill>
              </a:rPr>
              <a:t>Le ayuda a realizar varias tareas</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Le ayuda a evitar la deshidratación</a:t>
            </a:r>
          </a:p>
          <a:p>
            <a:pPr lvl="1"/>
            <a:endParaRPr lang="es-US" sz="2000" b="1" dirty="0">
              <a:solidFill>
                <a:srgbClr val="0000FF"/>
              </a:solidFill>
            </a:endParaRPr>
          </a:p>
          <a:p>
            <a:pPr lvl="1"/>
            <a:r>
              <a:rPr lang="es-US" sz="2000" b="1" dirty="0">
                <a:solidFill>
                  <a:srgbClr val="0000FF"/>
                </a:solidFill>
              </a:rPr>
              <a:t>d.	Aumenta la probabilidad de accidente</a:t>
            </a:r>
            <a:endParaRPr lang="es-US" sz="2400" b="1" dirty="0">
              <a:solidFill>
                <a:srgbClr val="0000FF"/>
              </a:solidFill>
            </a:endParaRPr>
          </a:p>
          <a:p>
            <a:endParaRPr lang="en-US" dirty="0"/>
          </a:p>
        </p:txBody>
      </p:sp>
      <p:sp>
        <p:nvSpPr>
          <p:cNvPr id="6" name="Rectangle 9"/>
          <p:cNvSpPr>
            <a:spLocks noChangeArrowheads="1"/>
          </p:cNvSpPr>
          <p:nvPr/>
        </p:nvSpPr>
        <p:spPr bwMode="auto">
          <a:xfrm>
            <a:off x="838200" y="4038600"/>
            <a:ext cx="7086600" cy="609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CC21E102-0C74-4372-873D-4975FFFEC35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26105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¿Cómo se compara el efecto del alcohol consumido durante la navegación con el efecto surtido en tierra?
</a:t>
            </a:r>
            <a:endParaRPr lang="es-US" sz="2400" b="1" dirty="0">
              <a:solidFill>
                <a:srgbClr val="0000FF"/>
              </a:solidFill>
            </a:endParaRPr>
          </a:p>
          <a:p>
            <a:pPr marL="914400" lvl="1" indent="-457200">
              <a:buAutoNum type="alphaLcPeriod"/>
            </a:pPr>
            <a:r>
              <a:rPr lang="es-US" sz="2000" b="1" dirty="0">
                <a:solidFill>
                  <a:srgbClr val="0000FF"/>
                </a:solidFill>
              </a:rPr>
              <a:t>Sobre el mismo efecto, ya sea en tierra o en navegación</a:t>
            </a:r>
          </a:p>
          <a:p>
            <a:pPr lvl="1"/>
            <a:endParaRPr lang="es-US" sz="2000" b="1" dirty="0">
              <a:solidFill>
                <a:srgbClr val="0000FF"/>
              </a:solidFill>
            </a:endParaRPr>
          </a:p>
          <a:p>
            <a:pPr marL="914400" lvl="1" indent="-457200">
              <a:buAutoNum type="alphaLcPeriod" startAt="2"/>
            </a:pPr>
            <a:r>
              <a:rPr lang="es-US" sz="2000" b="1" dirty="0">
                <a:solidFill>
                  <a:srgbClr val="0000FF"/>
                </a:solidFill>
              </a:rPr>
              <a:t>Efecto mucho mayor durante la navegación</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Efecto mucho mayor cuando en tierra</a:t>
            </a:r>
          </a:p>
          <a:p>
            <a:pPr lvl="1"/>
            <a:endParaRPr lang="es-US" sz="2000" b="1" dirty="0">
              <a:solidFill>
                <a:srgbClr val="0000FF"/>
              </a:solidFill>
            </a:endParaRPr>
          </a:p>
          <a:p>
            <a:pPr lvl="1"/>
            <a:r>
              <a:rPr lang="es-US" sz="2000" b="1" dirty="0">
                <a:solidFill>
                  <a:srgbClr val="0000FF"/>
                </a:solidFill>
              </a:rPr>
              <a:t>d.	Efecto ligeramente mayor cuando en tierra</a:t>
            </a:r>
            <a:endParaRPr lang="es-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36A97C0E-C1F5-4BC2-8752-B64281D15AE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3016884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¿Cómo se compara el efecto del alcohol consumido durante la navegación con el efecto surtido en tierra?
</a:t>
            </a:r>
            <a:endParaRPr lang="es-US" sz="2400" b="1" dirty="0">
              <a:solidFill>
                <a:srgbClr val="0000FF"/>
              </a:solidFill>
            </a:endParaRPr>
          </a:p>
          <a:p>
            <a:pPr marL="914400" lvl="1" indent="-457200">
              <a:buAutoNum type="alphaLcPeriod"/>
            </a:pPr>
            <a:r>
              <a:rPr lang="es-US" sz="2000" b="1" dirty="0">
                <a:solidFill>
                  <a:srgbClr val="0000FF"/>
                </a:solidFill>
              </a:rPr>
              <a:t>Sobre el mismo efecto, ya sea en tierra o en navegación</a:t>
            </a:r>
          </a:p>
          <a:p>
            <a:pPr lvl="1"/>
            <a:endParaRPr lang="es-US" sz="2000" b="1" dirty="0">
              <a:solidFill>
                <a:srgbClr val="0000FF"/>
              </a:solidFill>
            </a:endParaRPr>
          </a:p>
          <a:p>
            <a:pPr marL="914400" lvl="1" indent="-457200">
              <a:buAutoNum type="alphaLcPeriod" startAt="2"/>
            </a:pPr>
            <a:r>
              <a:rPr lang="es-US" sz="2000" b="1" dirty="0">
                <a:solidFill>
                  <a:srgbClr val="0000FF"/>
                </a:solidFill>
              </a:rPr>
              <a:t>Efecto mucho mayor durante la navegación</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Efecto mucho mayor cuando en tierra</a:t>
            </a:r>
          </a:p>
          <a:p>
            <a:pPr lvl="1"/>
            <a:endParaRPr lang="es-US" sz="2000" b="1" dirty="0">
              <a:solidFill>
                <a:srgbClr val="0000FF"/>
              </a:solidFill>
            </a:endParaRPr>
          </a:p>
          <a:p>
            <a:pPr lvl="1"/>
            <a:r>
              <a:rPr lang="es-US" sz="2000" b="1" dirty="0">
                <a:solidFill>
                  <a:srgbClr val="0000FF"/>
                </a:solidFill>
              </a:rPr>
              <a:t>d.	Efecto ligeramente mayor cuando en tierra</a:t>
            </a:r>
            <a:endParaRPr lang="es-US" sz="2400" b="1" dirty="0">
              <a:solidFill>
                <a:srgbClr val="0000FF"/>
              </a:solidFill>
            </a:endParaRPr>
          </a:p>
          <a:p>
            <a:endParaRPr lang="en-US" dirty="0"/>
          </a:p>
        </p:txBody>
      </p:sp>
      <p:sp>
        <p:nvSpPr>
          <p:cNvPr id="6" name="Rectangle 9"/>
          <p:cNvSpPr>
            <a:spLocks noChangeArrowheads="1"/>
          </p:cNvSpPr>
          <p:nvPr/>
        </p:nvSpPr>
        <p:spPr bwMode="auto">
          <a:xfrm>
            <a:off x="838200" y="2743200"/>
            <a:ext cx="7086600" cy="609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36A97C0E-C1F5-4BC2-8752-B64281D15AE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30206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es cierto sobre operar un barco mientras está intoxicado?
</a:t>
            </a:r>
            <a:endParaRPr lang="es-US" sz="2400" b="1" dirty="0">
              <a:solidFill>
                <a:srgbClr val="0000FF"/>
              </a:solidFill>
            </a:endParaRPr>
          </a:p>
          <a:p>
            <a:pPr marL="914400" lvl="1" indent="-457200">
              <a:buAutoNum type="alphaLcPeriod"/>
            </a:pPr>
            <a:r>
              <a:rPr lang="es-US" sz="2000" b="1" dirty="0">
                <a:solidFill>
                  <a:srgbClr val="0000FF"/>
                </a:solidFill>
              </a:rPr>
              <a:t>No se considera un peligro importante</a:t>
            </a:r>
          </a:p>
          <a:p>
            <a:pPr lvl="1"/>
            <a:endParaRPr lang="es-US" sz="2000" b="1" dirty="0">
              <a:solidFill>
                <a:srgbClr val="0000FF"/>
              </a:solidFill>
            </a:endParaRPr>
          </a:p>
          <a:p>
            <a:pPr marL="914400" lvl="1" indent="-457200">
              <a:buAutoNum type="alphaLcPeriod" startAt="2"/>
            </a:pPr>
            <a:r>
              <a:rPr lang="es-US" sz="2000" b="1" dirty="0">
                <a:solidFill>
                  <a:srgbClr val="0000FF"/>
                </a:solidFill>
              </a:rPr>
              <a:t>Operar bajo la influencia por lo general no conlleva ninguna penalidad</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Un operador con una concentración de alcohol en sangre del 0.08% o superior se considera legalmente intoxicado</a:t>
            </a:r>
          </a:p>
          <a:p>
            <a:pPr lvl="1"/>
            <a:endParaRPr lang="es-US" sz="2000" b="1" dirty="0">
              <a:solidFill>
                <a:srgbClr val="0000FF"/>
              </a:solidFill>
            </a:endParaRPr>
          </a:p>
          <a:p>
            <a:pPr marL="914400" lvl="1" indent="-457200"/>
            <a:r>
              <a:rPr lang="es-US" sz="2000" b="1" dirty="0">
                <a:solidFill>
                  <a:srgbClr val="0000FF"/>
                </a:solidFill>
              </a:rPr>
              <a:t>d.	Una persona remando una canoa es más propensa averse afectada que una persona que opera un bote a motor</a:t>
            </a:r>
            <a:endParaRPr lang="es-US" sz="2400" b="1" dirty="0">
              <a:solidFill>
                <a:srgbClr val="0000FF"/>
              </a:solidFill>
            </a:endParaRPr>
          </a:p>
          <a:p>
            <a:endParaRPr lang="es-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D9E6E99D-9A2C-4E63-B434-0A840706EE05}"/>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2493027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¿Qué es cierto sobre operar un barco mientras está intoxicado?
</a:t>
            </a:r>
            <a:endParaRPr lang="es-US" sz="2400" b="1" dirty="0">
              <a:solidFill>
                <a:srgbClr val="0000FF"/>
              </a:solidFill>
            </a:endParaRPr>
          </a:p>
          <a:p>
            <a:pPr marL="914400" lvl="1" indent="-457200">
              <a:buAutoNum type="alphaLcPeriod"/>
            </a:pPr>
            <a:r>
              <a:rPr lang="es-US" sz="2000" b="1" dirty="0">
                <a:solidFill>
                  <a:srgbClr val="0000FF"/>
                </a:solidFill>
              </a:rPr>
              <a:t>No se considera un peligro importante</a:t>
            </a:r>
          </a:p>
          <a:p>
            <a:pPr lvl="1"/>
            <a:endParaRPr lang="es-US" sz="2000" b="1" dirty="0">
              <a:solidFill>
                <a:srgbClr val="0000FF"/>
              </a:solidFill>
            </a:endParaRPr>
          </a:p>
          <a:p>
            <a:pPr marL="914400" lvl="1" indent="-457200">
              <a:buAutoNum type="alphaLcPeriod" startAt="2"/>
            </a:pPr>
            <a:r>
              <a:rPr lang="es-US" sz="2000" b="1" dirty="0">
                <a:solidFill>
                  <a:srgbClr val="0000FF"/>
                </a:solidFill>
              </a:rPr>
              <a:t>Operar bajo la influencia por lo general no conlleva ninguna penalidad</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Un operador con una concentración de alcohol en sangre del 0.08% o superior se considera legalmente intoxicado</a:t>
            </a:r>
          </a:p>
          <a:p>
            <a:pPr lvl="1"/>
            <a:endParaRPr lang="es-US" sz="2000" b="1" dirty="0">
              <a:solidFill>
                <a:srgbClr val="0000FF"/>
              </a:solidFill>
            </a:endParaRPr>
          </a:p>
          <a:p>
            <a:pPr marL="914400" lvl="1" indent="-457200"/>
            <a:r>
              <a:rPr lang="es-US" sz="2000" b="1" dirty="0">
                <a:solidFill>
                  <a:srgbClr val="0000FF"/>
                </a:solidFill>
              </a:rPr>
              <a:t>d.	Una persona remando una canoa es más </a:t>
            </a:r>
            <a:r>
              <a:rPr lang="es-US" sz="2000" b="1">
                <a:solidFill>
                  <a:srgbClr val="0000FF"/>
                </a:solidFill>
              </a:rPr>
              <a:t>propensa averse </a:t>
            </a:r>
            <a:r>
              <a:rPr lang="es-US" sz="2000" b="1" dirty="0">
                <a:solidFill>
                  <a:srgbClr val="0000FF"/>
                </a:solidFill>
              </a:rPr>
              <a:t>afectada que una persona que opera un bote </a:t>
            </a:r>
            <a:r>
              <a:rPr lang="es-US" sz="2000" b="1">
                <a:solidFill>
                  <a:srgbClr val="0000FF"/>
                </a:solidFill>
              </a:rPr>
              <a:t>a motor</a:t>
            </a:r>
            <a:endParaRPr lang="es-US" sz="2400" b="1" dirty="0">
              <a:solidFill>
                <a:srgbClr val="0000FF"/>
              </a:solidFill>
            </a:endParaRPr>
          </a:p>
          <a:p>
            <a:endParaRPr lang="es-US" dirty="0"/>
          </a:p>
        </p:txBody>
      </p:sp>
      <p:sp>
        <p:nvSpPr>
          <p:cNvPr id="6" name="Rectangle 9"/>
          <p:cNvSpPr>
            <a:spLocks noChangeArrowheads="1"/>
          </p:cNvSpPr>
          <p:nvPr/>
        </p:nvSpPr>
        <p:spPr bwMode="auto">
          <a:xfrm>
            <a:off x="685800" y="3311768"/>
            <a:ext cx="83058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D9E6E99D-9A2C-4E63-B434-0A840706EE05}"/>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3638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390" y="1200694"/>
            <a:ext cx="8686800" cy="5029200"/>
          </a:xfrm>
          <a:prstGeom prst="rect">
            <a:avLst/>
          </a:prstGeom>
        </p:spPr>
        <p:txBody>
          <a:bodyPr wrap="square">
            <a:noAutofit/>
          </a:bodyPr>
          <a:lstStyle/>
          <a:p>
            <a:r>
              <a:rPr lang="es-US" sz="2000" b="1" dirty="0">
                <a:solidFill>
                  <a:srgbClr val="0000FF"/>
                </a:solidFill>
              </a:rPr>
              <a:t>Una embarcación recreativa se acerca a un buque naval de los EE.UU. ¿A qué distancia del buque naval de los EE.UU. debe la embarcación recreativa</a:t>
            </a:r>
            <a:r>
              <a:rPr lang="es-US" sz="2000" b="1" dirty="0">
                <a:solidFill>
                  <a:srgbClr val="FF0000"/>
                </a:solidFill>
              </a:rPr>
              <a:t> </a:t>
            </a:r>
            <a:r>
              <a:rPr lang="es-US" sz="2000" b="1" dirty="0"/>
              <a:t>desacelerar a </a:t>
            </a:r>
            <a:r>
              <a:rPr lang="es-US" sz="2000" b="1" dirty="0">
                <a:solidFill>
                  <a:srgbClr val="0000FF"/>
                </a:solidFill>
              </a:rPr>
              <a:t>la velocidad mínima?
</a:t>
            </a:r>
            <a:endParaRPr lang="es-US" sz="2400" b="1" dirty="0">
              <a:solidFill>
                <a:srgbClr val="0000FF"/>
              </a:solidFill>
            </a:endParaRPr>
          </a:p>
          <a:p>
            <a:pPr marL="914400" lvl="1" indent="-457200">
              <a:buAutoNum type="alphaLcPeriod"/>
            </a:pPr>
            <a:r>
              <a:rPr lang="es-US" sz="2000" b="1" dirty="0">
                <a:solidFill>
                  <a:srgbClr val="0000FF"/>
                </a:solidFill>
              </a:rPr>
              <a:t>200 yardas</a:t>
            </a:r>
          </a:p>
          <a:p>
            <a:pPr lvl="1"/>
            <a:endParaRPr lang="es-US" sz="2000" b="1" dirty="0">
              <a:solidFill>
                <a:srgbClr val="0000FF"/>
              </a:solidFill>
            </a:endParaRPr>
          </a:p>
          <a:p>
            <a:pPr marL="914400" lvl="1" indent="-457200">
              <a:buAutoNum type="alphaLcPeriod" startAt="2"/>
            </a:pPr>
            <a:r>
              <a:rPr lang="es-US" sz="2000" b="1" dirty="0">
                <a:solidFill>
                  <a:srgbClr val="0000FF"/>
                </a:solidFill>
              </a:rPr>
              <a:t>300 yardas</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400 yardas</a:t>
            </a:r>
          </a:p>
          <a:p>
            <a:pPr lvl="1"/>
            <a:endParaRPr lang="es-US" sz="2000" b="1" dirty="0">
              <a:solidFill>
                <a:srgbClr val="0000FF"/>
              </a:solidFill>
            </a:endParaRPr>
          </a:p>
          <a:p>
            <a:pPr lvl="1"/>
            <a:r>
              <a:rPr lang="es-US" sz="2000" b="1" dirty="0">
                <a:solidFill>
                  <a:srgbClr val="0000FF"/>
                </a:solidFill>
              </a:rPr>
              <a:t>d.	500 yardas</a:t>
            </a:r>
            <a:endParaRPr lang="es-US" sz="2400" b="1" dirty="0">
              <a:solidFill>
                <a:srgbClr val="0000FF"/>
              </a:solidFill>
            </a:endParaRPr>
          </a:p>
          <a:p>
            <a:endParaRPr lang="es-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59136F76-7E67-41E4-8075-ABFCDD47F177}"/>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382980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title"/>
          </p:nvPr>
        </p:nvSpPr>
        <p:spPr>
          <a:xfrm>
            <a:off x="0" y="452558"/>
            <a:ext cx="9144000" cy="919041"/>
          </a:xfrm>
        </p:spPr>
        <p:txBody>
          <a:bodyPr/>
          <a:lstStyle/>
          <a:p>
            <a:r>
              <a:rPr lang="es-US"/>
              <a:t>Certificado de número de registro </a:t>
            </a:r>
            <a:br>
              <a:rPr lang="es-US"/>
            </a:br>
            <a:r>
              <a:rPr lang="es-US"/>
              <a:t>y calcomanía
</a:t>
            </a:r>
            <a:endParaRPr lang="en-US"/>
          </a:p>
        </p:txBody>
      </p:sp>
      <p:sp>
        <p:nvSpPr>
          <p:cNvPr id="167939" name="Content Placeholder 5"/>
          <p:cNvSpPr>
            <a:spLocks noGrp="1"/>
          </p:cNvSpPr>
          <p:nvPr>
            <p:ph idx="1"/>
          </p:nvPr>
        </p:nvSpPr>
        <p:spPr>
          <a:xfrm>
            <a:off x="457200" y="1713297"/>
            <a:ext cx="8686800" cy="5029200"/>
          </a:xfrm>
        </p:spPr>
        <p:txBody>
          <a:bodyPr/>
          <a:lstStyle/>
          <a:p>
            <a:r>
              <a:rPr lang="es-US" dirty="0">
                <a:latin typeface="Arial"/>
                <a:cs typeface="Arial"/>
              </a:rPr>
              <a:t>Para operar su </a:t>
            </a:r>
            <a:r>
              <a:rPr lang="es-US" dirty="0" err="1">
                <a:latin typeface="Arial"/>
                <a:cs typeface="Arial"/>
              </a:rPr>
              <a:t>embarcacion</a:t>
            </a:r>
            <a:r>
              <a:rPr lang="es-US" dirty="0">
                <a:latin typeface="Arial"/>
                <a:cs typeface="Arial"/>
              </a:rPr>
              <a:t> legalmente, se requiere tener un Certificado de Número de registro y una calcomanía de validación.</a:t>
            </a:r>
          </a:p>
          <a:p>
            <a:r>
              <a:rPr lang="es-US" dirty="0">
                <a:latin typeface="Arial"/>
                <a:cs typeface="Arial"/>
              </a:rPr>
              <a:t>La tarjeta de registro del barco debe llevarse a bordo </a:t>
            </a:r>
            <a:r>
              <a:rPr lang="es-US" dirty="0"/>
              <a:t>siempre que se opere la embarcación</a:t>
            </a:r>
            <a:endParaRPr lang="en-US" dirty="0">
              <a:highlight>
                <a:srgbClr val="FFFF00"/>
              </a:highlight>
              <a:latin typeface="Arial"/>
              <a:cs typeface="Arial"/>
            </a:endParaRP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390" y="1200694"/>
            <a:ext cx="8686800" cy="5029200"/>
          </a:xfrm>
          <a:prstGeom prst="rect">
            <a:avLst/>
          </a:prstGeom>
        </p:spPr>
        <p:txBody>
          <a:bodyPr wrap="square">
            <a:noAutofit/>
          </a:bodyPr>
          <a:lstStyle/>
          <a:p>
            <a:r>
              <a:rPr lang="es-US" sz="2000" b="1" dirty="0">
                <a:solidFill>
                  <a:srgbClr val="0000FF"/>
                </a:solidFill>
              </a:rPr>
              <a:t>Una embarcación recreativa se acerca a un buque naval de los EE.UU. ¿A qué distancia del buque naval de los EE.UU. debe la embarcación recreativa</a:t>
            </a:r>
            <a:r>
              <a:rPr lang="es-US" sz="2000" b="1" dirty="0">
                <a:solidFill>
                  <a:srgbClr val="FF0000"/>
                </a:solidFill>
              </a:rPr>
              <a:t> </a:t>
            </a:r>
            <a:r>
              <a:rPr lang="es-US" sz="2000" b="1" dirty="0"/>
              <a:t>desacelerar a </a:t>
            </a:r>
            <a:r>
              <a:rPr lang="es-US" sz="2000" b="1" dirty="0">
                <a:solidFill>
                  <a:srgbClr val="0000FF"/>
                </a:solidFill>
              </a:rPr>
              <a:t>la velocidad mínima?
</a:t>
            </a:r>
            <a:endParaRPr lang="es-US" sz="2400" b="1" dirty="0">
              <a:solidFill>
                <a:srgbClr val="0000FF"/>
              </a:solidFill>
            </a:endParaRPr>
          </a:p>
          <a:p>
            <a:pPr marL="914400" lvl="1" indent="-457200">
              <a:buAutoNum type="alphaLcPeriod"/>
            </a:pPr>
            <a:r>
              <a:rPr lang="es-US" sz="2000" b="1" dirty="0">
                <a:solidFill>
                  <a:srgbClr val="0000FF"/>
                </a:solidFill>
              </a:rPr>
              <a:t>200 yardas</a:t>
            </a:r>
          </a:p>
          <a:p>
            <a:pPr lvl="1"/>
            <a:endParaRPr lang="es-US" sz="2000" b="1" dirty="0">
              <a:solidFill>
                <a:srgbClr val="0000FF"/>
              </a:solidFill>
            </a:endParaRPr>
          </a:p>
          <a:p>
            <a:pPr marL="914400" lvl="1" indent="-457200">
              <a:buAutoNum type="alphaLcPeriod" startAt="2"/>
            </a:pPr>
            <a:r>
              <a:rPr lang="es-US" sz="2000" b="1" dirty="0">
                <a:solidFill>
                  <a:srgbClr val="0000FF"/>
                </a:solidFill>
              </a:rPr>
              <a:t>300 yardas</a:t>
            </a:r>
          </a:p>
          <a:p>
            <a:pPr marL="914400" lvl="1" indent="-457200">
              <a:buAutoNum type="alphaLcPeriod" startAt="2"/>
            </a:pPr>
            <a:endParaRPr lang="es-US" sz="2000" b="1" dirty="0">
              <a:solidFill>
                <a:srgbClr val="0000FF"/>
              </a:solidFill>
            </a:endParaRPr>
          </a:p>
          <a:p>
            <a:pPr marL="914400" lvl="1" indent="-457200">
              <a:buAutoNum type="alphaLcPeriod" startAt="2"/>
            </a:pPr>
            <a:r>
              <a:rPr lang="es-US" sz="2000" b="1" dirty="0">
                <a:solidFill>
                  <a:srgbClr val="0000FF"/>
                </a:solidFill>
              </a:rPr>
              <a:t>400 yardas</a:t>
            </a:r>
          </a:p>
          <a:p>
            <a:pPr lvl="1"/>
            <a:endParaRPr lang="es-US" sz="2000" b="1" dirty="0">
              <a:solidFill>
                <a:srgbClr val="0000FF"/>
              </a:solidFill>
            </a:endParaRPr>
          </a:p>
          <a:p>
            <a:pPr lvl="1"/>
            <a:r>
              <a:rPr lang="es-US" sz="2000" b="1" dirty="0">
                <a:solidFill>
                  <a:srgbClr val="0000FF"/>
                </a:solidFill>
              </a:rPr>
              <a:t>d.	500 yardas</a:t>
            </a:r>
            <a:endParaRPr lang="es-US" sz="2400" b="1" dirty="0">
              <a:solidFill>
                <a:srgbClr val="0000FF"/>
              </a:solidFill>
            </a:endParaRPr>
          </a:p>
          <a:p>
            <a:endParaRPr lang="es-US" dirty="0"/>
          </a:p>
        </p:txBody>
      </p:sp>
      <p:sp>
        <p:nvSpPr>
          <p:cNvPr id="6" name="Rectangle 9"/>
          <p:cNvSpPr>
            <a:spLocks noChangeArrowheads="1"/>
          </p:cNvSpPr>
          <p:nvPr/>
        </p:nvSpPr>
        <p:spPr bwMode="auto">
          <a:xfrm>
            <a:off x="762000" y="4234960"/>
            <a:ext cx="7086600" cy="56564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59136F76-7E67-41E4-8075-ABFCDD47F177}"/>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11068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¿Cuándo deben utilizarse las luces de navegación?
</a:t>
            </a:r>
            <a:endParaRPr lang="en-US" sz="2400" b="1" dirty="0">
              <a:solidFill>
                <a:srgbClr val="0000FF"/>
              </a:solidFill>
            </a:endParaRPr>
          </a:p>
          <a:p>
            <a:pPr marL="914400" lvl="1" indent="-457200">
              <a:buAutoNum type="alphaLcPeriod"/>
            </a:pPr>
            <a:r>
              <a:rPr lang="es-US" sz="2000" b="1" dirty="0">
                <a:solidFill>
                  <a:srgbClr val="0000FF"/>
                </a:solidFill>
              </a:rPr>
              <a:t>Por la noche cuando hay riesgo de colisión</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Sólo cuando está a la deriva por la noche</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Desde el atardecer hasta el amanecer y cuando la visibilidad está restringida</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a:t>
            </a:r>
            <a:r>
              <a:rPr lang="es-US" sz="2000" b="1" dirty="0">
                <a:solidFill>
                  <a:srgbClr val="0000FF"/>
                </a:solidFill>
              </a:rPr>
              <a:t>Sólo cuando está anclado o en la niebla</a:t>
            </a:r>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9472A413-DBEB-4FC9-8381-A5F73826C580}"/>
              </a:ext>
            </a:extLst>
          </p:cNvPr>
          <p:cNvSpPr txBox="1"/>
          <p:nvPr/>
        </p:nvSpPr>
        <p:spPr>
          <a:xfrm>
            <a:off x="0" y="261401"/>
            <a:ext cx="8915400" cy="901193"/>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19196361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s-US" sz="2000" b="1" dirty="0">
                <a:solidFill>
                  <a:srgbClr val="0000FF"/>
                </a:solidFill>
              </a:rPr>
              <a:t>¿Cuándo deben utilizarse las luces de navegación?
</a:t>
            </a:r>
            <a:endParaRPr lang="en-US" sz="2400" b="1" dirty="0">
              <a:solidFill>
                <a:srgbClr val="0000FF"/>
              </a:solidFill>
            </a:endParaRPr>
          </a:p>
          <a:p>
            <a:pPr marL="914400" lvl="1" indent="-457200">
              <a:buAutoNum type="alphaLcPeriod"/>
            </a:pPr>
            <a:r>
              <a:rPr lang="es-US" sz="2000" b="1" dirty="0">
                <a:solidFill>
                  <a:srgbClr val="0000FF"/>
                </a:solidFill>
              </a:rPr>
              <a:t>Por la noche cuando hay riesgo de colisión</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Sólo cuando está a la deriva por la noche</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Desde el atardecer hasta el amanecer y cuando la visibilidad está restringida</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a:t>
            </a:r>
            <a:r>
              <a:rPr lang="es-US" sz="2000" b="1" dirty="0">
                <a:solidFill>
                  <a:srgbClr val="0000FF"/>
                </a:solidFill>
              </a:rPr>
              <a:t>Sólo cuando está anclado o en la niebla</a:t>
            </a:r>
            <a:endParaRPr lang="en-US" sz="2400" b="1" dirty="0">
              <a:solidFill>
                <a:srgbClr val="0000FF"/>
              </a:solidFill>
            </a:endParaRPr>
          </a:p>
          <a:p>
            <a:endParaRPr lang="en-US" dirty="0"/>
          </a:p>
        </p:txBody>
      </p:sp>
      <p:sp>
        <p:nvSpPr>
          <p:cNvPr id="6" name="Rectangle 9"/>
          <p:cNvSpPr>
            <a:spLocks noChangeArrowheads="1"/>
          </p:cNvSpPr>
          <p:nvPr/>
        </p:nvSpPr>
        <p:spPr bwMode="auto">
          <a:xfrm>
            <a:off x="971187" y="2956560"/>
            <a:ext cx="7924800" cy="92964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9472A413-DBEB-4FC9-8381-A5F73826C580}"/>
              </a:ext>
            </a:extLst>
          </p:cNvPr>
          <p:cNvSpPr txBox="1"/>
          <p:nvPr/>
        </p:nvSpPr>
        <p:spPr>
          <a:xfrm>
            <a:off x="0" y="261401"/>
            <a:ext cx="8915400" cy="901193"/>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29085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229600" cy="5029200"/>
          </a:xfrm>
          <a:prstGeom prst="rect">
            <a:avLst/>
          </a:prstGeom>
        </p:spPr>
        <p:txBody>
          <a:bodyPr wrap="square">
            <a:noAutofit/>
          </a:bodyPr>
          <a:lstStyle/>
          <a:p>
            <a:r>
              <a:rPr lang="es-US" sz="2000" b="1" dirty="0">
                <a:solidFill>
                  <a:srgbClr val="0000FF"/>
                </a:solidFill>
              </a:rPr>
              <a:t>La visibilidad está restringida debido a la niebla.  ¿Qué debe hacer el operador de una embarcación para evitar el riesgo de colisión?
</a:t>
            </a:r>
            <a:endParaRPr lang="en-US" sz="2400" b="1" dirty="0">
              <a:solidFill>
                <a:srgbClr val="0000FF"/>
              </a:solidFill>
            </a:endParaRPr>
          </a:p>
          <a:p>
            <a:pPr marL="914400" lvl="1" indent="-457200">
              <a:buAutoNum type="alphaLcPeriod"/>
            </a:pPr>
            <a:r>
              <a:rPr lang="es-US" sz="2000" b="1" dirty="0">
                <a:solidFill>
                  <a:srgbClr val="0000FF"/>
                </a:solidFill>
              </a:rPr>
              <a:t>Acelere tanto como sea posible para dar la vuelta a otras embarcaciones</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Reduzca la velocidad al mínimo necesario para mantenerse en curso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Sonido de dos pitadas largas con un dispositivo acústico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4"/>
            </a:pPr>
            <a:r>
              <a:rPr lang="es-US" sz="2000" b="1" dirty="0">
                <a:solidFill>
                  <a:srgbClr val="0000FF"/>
                </a:solidFill>
              </a:rPr>
              <a:t>Mantenga la misma velocidad hasta que la otra embarcación sea visible</a:t>
            </a:r>
          </a:p>
          <a:p>
            <a:pPr marL="914400" lvl="1"/>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FE5B6D41-49B7-4AEE-B1D2-ED6C90B158D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4540291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229600" cy="5029200"/>
          </a:xfrm>
          <a:prstGeom prst="rect">
            <a:avLst/>
          </a:prstGeom>
        </p:spPr>
        <p:txBody>
          <a:bodyPr wrap="square">
            <a:noAutofit/>
          </a:bodyPr>
          <a:lstStyle/>
          <a:p>
            <a:r>
              <a:rPr lang="es-US" sz="2000" b="1" dirty="0">
                <a:solidFill>
                  <a:srgbClr val="0000FF"/>
                </a:solidFill>
              </a:rPr>
              <a:t>La visibilidad está restringida debido a la niebla.  ¿Qué debe hacer el operador de una embarcación para evitar el riesgo de colisión?
</a:t>
            </a:r>
            <a:endParaRPr lang="en-US" sz="2400" b="1" dirty="0">
              <a:solidFill>
                <a:srgbClr val="0000FF"/>
              </a:solidFill>
            </a:endParaRPr>
          </a:p>
          <a:p>
            <a:pPr marL="914400" lvl="1" indent="-457200">
              <a:buAutoNum type="alphaLcPeriod"/>
            </a:pPr>
            <a:r>
              <a:rPr lang="es-US" sz="2000" b="1" dirty="0">
                <a:solidFill>
                  <a:srgbClr val="0000FF"/>
                </a:solidFill>
              </a:rPr>
              <a:t>Acelere tanto como sea posible para dar la vuelta a otras embarcaciones</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Reduzca la velocidad al mínimo necesario para mantenerse en curso</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Sonido de dos pitadas largas con un dispositivo acústico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4"/>
            </a:pPr>
            <a:r>
              <a:rPr lang="es-US" sz="2000" b="1" dirty="0">
                <a:solidFill>
                  <a:srgbClr val="0000FF"/>
                </a:solidFill>
              </a:rPr>
              <a:t>Mantenga la misma velocidad hasta que la otra embarcación </a:t>
            </a:r>
            <a:r>
              <a:rPr lang="es-US" sz="2000" b="1">
                <a:solidFill>
                  <a:srgbClr val="0000FF"/>
                </a:solidFill>
              </a:rPr>
              <a:t>sea visible</a:t>
            </a:r>
            <a:endParaRPr lang="es-US" sz="2000" b="1" dirty="0">
              <a:solidFill>
                <a:srgbClr val="0000FF"/>
              </a:solidFill>
            </a:endParaRPr>
          </a:p>
          <a:p>
            <a:pPr marL="914400" lvl="1"/>
            <a:endParaRPr lang="en-US" sz="2400" b="1" dirty="0">
              <a:solidFill>
                <a:srgbClr val="0000FF"/>
              </a:solidFill>
            </a:endParaRPr>
          </a:p>
          <a:p>
            <a:endParaRPr lang="en-US" dirty="0"/>
          </a:p>
        </p:txBody>
      </p:sp>
      <p:sp>
        <p:nvSpPr>
          <p:cNvPr id="6" name="Rectangle 9"/>
          <p:cNvSpPr>
            <a:spLocks noChangeArrowheads="1"/>
          </p:cNvSpPr>
          <p:nvPr/>
        </p:nvSpPr>
        <p:spPr bwMode="auto">
          <a:xfrm>
            <a:off x="632460" y="3009900"/>
            <a:ext cx="80010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FE5B6D41-49B7-4AEE-B1D2-ED6C90B158DF}"/>
              </a:ext>
            </a:extLst>
          </p:cNvPr>
          <p:cNvSpPr txBox="1"/>
          <p:nvPr/>
        </p:nvSpPr>
        <p:spPr>
          <a:xfrm>
            <a:off x="0" y="261401"/>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
</a:t>
            </a:r>
            <a:endParaRPr lang="es-US" sz="3600" dirty="0">
              <a:solidFill>
                <a:srgbClr val="FF0000"/>
              </a:solidFill>
            </a:endParaRPr>
          </a:p>
        </p:txBody>
      </p:sp>
    </p:spTree>
    <p:extLst>
      <p:ext uri="{BB962C8B-B14F-4D97-AF65-F5344CB8AC3E}">
        <p14:creationId xmlns:p14="http://schemas.microsoft.com/office/powerpoint/2010/main" val="23276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530" y="1752600"/>
            <a:ext cx="8686800" cy="4069862"/>
          </a:xfrm>
          <a:prstGeom prst="rect">
            <a:avLst/>
          </a:prstGeom>
        </p:spPr>
        <p:txBody>
          <a:bodyPr wrap="square">
            <a:noAutofit/>
          </a:bodyPr>
          <a:lstStyle/>
          <a:p>
            <a:r>
              <a:rPr lang="es-US" sz="2000" b="1" dirty="0">
                <a:solidFill>
                  <a:srgbClr val="0000FF"/>
                </a:solidFill>
              </a:rPr>
              <a:t>¿Cuál es la mejor manera de minimizar el riesgo de ahogarse durante la navegación?
</a:t>
            </a:r>
            <a:endParaRPr lang="en-US" sz="2400" b="1" dirty="0">
              <a:solidFill>
                <a:srgbClr val="0000FF"/>
              </a:solidFill>
            </a:endParaRPr>
          </a:p>
          <a:p>
            <a:pPr marL="914400" lvl="1" indent="-457200">
              <a:buAutoNum type="alphaLcPeriod"/>
            </a:pPr>
            <a:r>
              <a:rPr lang="es-US" sz="2000" b="1" dirty="0">
                <a:solidFill>
                  <a:srgbClr val="0000FF"/>
                </a:solidFill>
              </a:rPr>
              <a:t>Pida a todos que use</a:t>
            </a:r>
            <a:r>
              <a:rPr lang="es-US" sz="2000" b="1" dirty="0">
                <a:solidFill>
                  <a:srgbClr val="FF0000"/>
                </a:solidFill>
              </a:rPr>
              <a:t>n</a:t>
            </a:r>
            <a:r>
              <a:rPr lang="es-US" sz="2000" b="1" dirty="0">
                <a:solidFill>
                  <a:srgbClr val="0000FF"/>
                </a:solidFill>
              </a:rPr>
              <a:t> un salvavida apropiado en todo momento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Póngase el salvavida después de que esté en el agua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Permita a bordo sólo aquellas personas que pueden pasar una prueba de natación</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a:t>
            </a:r>
            <a:r>
              <a:rPr lang="es-US" sz="2000" b="1" dirty="0">
                <a:solidFill>
                  <a:srgbClr val="0000FF"/>
                </a:solidFill>
              </a:rPr>
              <a:t>Asegúrese de tener un socorrista a bordo</a:t>
            </a:r>
            <a:endParaRPr lang="en-US" sz="2400" b="1" dirty="0">
              <a:solidFill>
                <a:srgbClr val="0000FF"/>
              </a:solidFill>
            </a:endParaRPr>
          </a:p>
          <a:p>
            <a:endParaRPr lang="en-US" dirty="0"/>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1916617-9350-43A4-BDCF-91E288F5B574}"/>
              </a:ext>
            </a:extLst>
          </p:cNvPr>
          <p:cNvSpPr txBox="1"/>
          <p:nvPr/>
        </p:nvSpPr>
        <p:spPr>
          <a:xfrm>
            <a:off x="-51355" y="235292"/>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a:t>
            </a:r>
            <a:endParaRPr lang="es-US" sz="3600" dirty="0">
              <a:solidFill>
                <a:srgbClr val="FF0000"/>
              </a:solidFill>
            </a:endParaRPr>
          </a:p>
        </p:txBody>
      </p:sp>
    </p:spTree>
    <p:extLst>
      <p:ext uri="{BB962C8B-B14F-4D97-AF65-F5344CB8AC3E}">
        <p14:creationId xmlns:p14="http://schemas.microsoft.com/office/powerpoint/2010/main" val="1034812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530" y="1752600"/>
            <a:ext cx="8686800" cy="4069862"/>
          </a:xfrm>
          <a:prstGeom prst="rect">
            <a:avLst/>
          </a:prstGeom>
        </p:spPr>
        <p:txBody>
          <a:bodyPr wrap="square">
            <a:noAutofit/>
          </a:bodyPr>
          <a:lstStyle/>
          <a:p>
            <a:r>
              <a:rPr lang="es-US" sz="2000" b="1" dirty="0">
                <a:solidFill>
                  <a:srgbClr val="0000FF"/>
                </a:solidFill>
              </a:rPr>
              <a:t>¿Cuál es la mejor manera de minimizar el riesgo de ahogarse durante la navegación?
</a:t>
            </a:r>
            <a:endParaRPr lang="en-US" sz="2400" b="1" dirty="0">
              <a:solidFill>
                <a:srgbClr val="0000FF"/>
              </a:solidFill>
            </a:endParaRPr>
          </a:p>
          <a:p>
            <a:pPr marL="914400" lvl="1" indent="-457200">
              <a:buAutoNum type="alphaLcPeriod"/>
            </a:pPr>
            <a:r>
              <a:rPr lang="es-US" sz="2000" b="1" dirty="0">
                <a:solidFill>
                  <a:srgbClr val="0000FF"/>
                </a:solidFill>
              </a:rPr>
              <a:t>Pida a todos que usen un salvavida apropiado en todo momento</a:t>
            </a:r>
            <a:endParaRPr lang="en-US" sz="2000" b="1" dirty="0">
              <a:solidFill>
                <a:srgbClr val="0000FF"/>
              </a:solidFill>
            </a:endParaRPr>
          </a:p>
          <a:p>
            <a:pPr lvl="1"/>
            <a:endParaRPr lang="en-US" sz="2000" b="1" dirty="0">
              <a:solidFill>
                <a:srgbClr val="0000FF"/>
              </a:solidFill>
            </a:endParaRPr>
          </a:p>
          <a:p>
            <a:pPr marL="914400" lvl="1" indent="-457200">
              <a:buAutoNum type="alphaLcPeriod" startAt="2"/>
            </a:pPr>
            <a:r>
              <a:rPr lang="es-US" sz="2000" b="1" dirty="0">
                <a:solidFill>
                  <a:srgbClr val="0000FF"/>
                </a:solidFill>
              </a:rPr>
              <a:t>Póngase el salvavida después de que esté en el agua</a:t>
            </a:r>
            <a:endParaRPr lang="en-US" sz="2000" b="1" dirty="0">
              <a:solidFill>
                <a:srgbClr val="0000FF"/>
              </a:solidFill>
            </a:endParaRPr>
          </a:p>
          <a:p>
            <a:pPr marL="914400" lvl="1" indent="-457200">
              <a:buAutoNum type="alphaLcPeriod" startAt="2"/>
            </a:pPr>
            <a:endParaRPr lang="en-US" sz="2000" b="1" dirty="0">
              <a:solidFill>
                <a:srgbClr val="0000FF"/>
              </a:solidFill>
            </a:endParaRPr>
          </a:p>
          <a:p>
            <a:pPr marL="914400" lvl="1" indent="-457200">
              <a:buAutoNum type="alphaLcPeriod" startAt="2"/>
            </a:pPr>
            <a:r>
              <a:rPr lang="es-US" sz="2000" b="1" dirty="0">
                <a:solidFill>
                  <a:srgbClr val="0000FF"/>
                </a:solidFill>
              </a:rPr>
              <a:t>Permita a bordo sólo aquellas personas que pueden pasar una prueba de natación</a:t>
            </a:r>
            <a:endParaRPr lang="en-US" sz="2000" b="1" dirty="0">
              <a:solidFill>
                <a:srgbClr val="0000FF"/>
              </a:solidFill>
            </a:endParaRPr>
          </a:p>
          <a:p>
            <a:pPr lvl="1"/>
            <a:endParaRPr lang="en-US" sz="2000" b="1" dirty="0">
              <a:solidFill>
                <a:srgbClr val="0000FF"/>
              </a:solidFill>
            </a:endParaRPr>
          </a:p>
          <a:p>
            <a:pPr lvl="1"/>
            <a:r>
              <a:rPr lang="en-US" sz="2000" b="1" dirty="0">
                <a:solidFill>
                  <a:srgbClr val="0000FF"/>
                </a:solidFill>
              </a:rPr>
              <a:t>d.	</a:t>
            </a:r>
            <a:r>
              <a:rPr lang="es-US" sz="2000" b="1" dirty="0">
                <a:solidFill>
                  <a:srgbClr val="0000FF"/>
                </a:solidFill>
              </a:rPr>
              <a:t>Asegúrese de tener un socorrista a bordo</a:t>
            </a:r>
            <a:endParaRPr lang="en-US" sz="2400" b="1" dirty="0">
              <a:solidFill>
                <a:srgbClr val="0000FF"/>
              </a:solidFill>
            </a:endParaRPr>
          </a:p>
          <a:p>
            <a:endParaRPr lang="en-US" dirty="0"/>
          </a:p>
        </p:txBody>
      </p:sp>
      <p:sp>
        <p:nvSpPr>
          <p:cNvPr id="6" name="Rectangle 9"/>
          <p:cNvSpPr>
            <a:spLocks noChangeArrowheads="1"/>
          </p:cNvSpPr>
          <p:nvPr/>
        </p:nvSpPr>
        <p:spPr bwMode="auto">
          <a:xfrm>
            <a:off x="807720" y="2667000"/>
            <a:ext cx="7467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TextBox 7">
            <a:extLst>
              <a:ext uri="{FF2B5EF4-FFF2-40B4-BE49-F238E27FC236}">
                <a16:creationId xmlns:a16="http://schemas.microsoft.com/office/drawing/2014/main" id="{61916617-9350-43A4-BDCF-91E288F5B574}"/>
              </a:ext>
            </a:extLst>
          </p:cNvPr>
          <p:cNvSpPr txBox="1"/>
          <p:nvPr/>
        </p:nvSpPr>
        <p:spPr>
          <a:xfrm>
            <a:off x="-51355" y="235292"/>
            <a:ext cx="9144000" cy="1371600"/>
          </a:xfrm>
          <a:prstGeom prst="rect">
            <a:avLst/>
          </a:prstGeom>
          <a:noFill/>
        </p:spPr>
        <p:txBody>
          <a:bodyPr wrap="square" rtlCol="0" anchor="ctr">
            <a:noAutofit/>
          </a:bodyPr>
          <a:lstStyle/>
          <a:p>
            <a:pPr algn="ctr"/>
            <a:r>
              <a:rPr lang="es-US" sz="3600" dirty="0">
                <a:solidFill>
                  <a:srgbClr val="FF0000"/>
                </a:solidFill>
                <a:latin typeface="Arial Black" charset="0"/>
              </a:rPr>
              <a:t>Repaso</a:t>
            </a:r>
            <a:endParaRPr lang="es-US" sz="3600" dirty="0">
              <a:solidFill>
                <a:srgbClr val="FF0000"/>
              </a:solidFill>
            </a:endParaRPr>
          </a:p>
        </p:txBody>
      </p:sp>
    </p:spTree>
    <p:extLst>
      <p:ext uri="{BB962C8B-B14F-4D97-AF65-F5344CB8AC3E}">
        <p14:creationId xmlns:p14="http://schemas.microsoft.com/office/powerpoint/2010/main" val="1927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400"/>
            <a:ext cx="9144000" cy="646331"/>
          </a:xfrm>
          <a:prstGeom prst="rect">
            <a:avLst/>
          </a:prstGeom>
        </p:spPr>
        <p:txBody>
          <a:bodyPr wrap="square">
            <a:spAutoFit/>
          </a:bodyPr>
          <a:lstStyle/>
          <a:p>
            <a:pPr algn="ctr"/>
            <a:endParaRPr lang="en-US" b="1" dirty="0"/>
          </a:p>
          <a:p>
            <a:pPr algn="ctr"/>
            <a:endParaRPr lang="en-US" b="1" dirty="0"/>
          </a:p>
        </p:txBody>
      </p:sp>
      <p:pic>
        <p:nvPicPr>
          <p:cNvPr id="8"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pic>
        <p:nvPicPr>
          <p:cNvPr id="6" name="Picture 8" descr="pfd_type_iv_ring.jpg"/>
          <p:cNvPicPr>
            <a:picLocks noChangeAspect="1"/>
          </p:cNvPicPr>
          <p:nvPr/>
        </p:nvPicPr>
        <p:blipFill>
          <a:blip r:embed="rId4"/>
          <a:srcRect/>
          <a:stretch>
            <a:fillRect/>
          </a:stretch>
        </p:blipFill>
        <p:spPr bwMode="auto">
          <a:xfrm>
            <a:off x="1905000" y="1905000"/>
            <a:ext cx="4886238" cy="3505200"/>
          </a:xfrm>
          <a:prstGeom prst="rect">
            <a:avLst/>
          </a:prstGeom>
          <a:noFill/>
          <a:ln w="9525">
            <a:noFill/>
            <a:miter lim="800000"/>
            <a:headEnd/>
            <a:tailEnd/>
          </a:ln>
        </p:spPr>
      </p:pic>
      <p:sp>
        <p:nvSpPr>
          <p:cNvPr id="11" name="TextBox 10">
            <a:extLst>
              <a:ext uri="{FF2B5EF4-FFF2-40B4-BE49-F238E27FC236}">
                <a16:creationId xmlns:a16="http://schemas.microsoft.com/office/drawing/2014/main" id="{EDAB4E7E-9A1C-4478-92A9-D53701718843}"/>
              </a:ext>
            </a:extLst>
          </p:cNvPr>
          <p:cNvSpPr txBox="1"/>
          <p:nvPr/>
        </p:nvSpPr>
        <p:spPr>
          <a:xfrm>
            <a:off x="0" y="262205"/>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Fin del Capítulo 4
</a:t>
            </a:r>
            <a:endParaRPr lang="en-US" sz="3600" dirty="0">
              <a:solidFill>
                <a:srgbClr val="FF0000"/>
              </a:solidFill>
            </a:endParaRPr>
          </a:p>
        </p:txBody>
      </p:sp>
    </p:spTree>
    <p:extLst>
      <p:ext uri="{BB962C8B-B14F-4D97-AF65-F5344CB8AC3E}">
        <p14:creationId xmlns:p14="http://schemas.microsoft.com/office/powerpoint/2010/main" val="406762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themeOverride>
</file>

<file path=ppt/theme/themeOverride2.xml><?xml version="1.0" encoding="utf-8"?>
<a:themeOverride xmlns:a="http://schemas.openxmlformats.org/drawingml/2006/main">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3B7198FAAFD48A6779070B4EEC5A9" ma:contentTypeVersion="4" ma:contentTypeDescription="Create a new document." ma:contentTypeScope="" ma:versionID="be2dae5d7e4f3b32d9066638b5e5bc65">
  <xsd:schema xmlns:xsd="http://www.w3.org/2001/XMLSchema" xmlns:xs="http://www.w3.org/2001/XMLSchema" xmlns:p="http://schemas.microsoft.com/office/2006/metadata/properties" xmlns:ns2="03255c39-867f-4d07-a051-10574fe46503" targetNamespace="http://schemas.microsoft.com/office/2006/metadata/properties" ma:root="true" ma:fieldsID="76c8b4b3f71d982a3627689ab00c0d22" ns2:_="">
    <xsd:import namespace="03255c39-867f-4d07-a051-10574fe465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5c39-867f-4d07-a051-10574fe46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8382B4-E025-431A-B470-4F9A67898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5c39-867f-4d07-a051-10574fe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537984-225D-45E6-A253-B09596D409B3}">
  <ds:schemaRefs>
    <ds:schemaRef ds:uri="http://schemas.microsoft.com/sharepoint/v3/contenttype/forms"/>
  </ds:schemaRefs>
</ds:datastoreItem>
</file>

<file path=customXml/itemProps3.xml><?xml version="1.0" encoding="utf-8"?>
<ds:datastoreItem xmlns:ds="http://schemas.openxmlformats.org/officeDocument/2006/customXml" ds:itemID="{BCD58C0E-5935-4EE2-BCC8-301839603A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28857</TotalTime>
  <Words>9683</Words>
  <Application>Microsoft Macintosh PowerPoint</Application>
  <PresentationFormat>On-screen Show (4:3)</PresentationFormat>
  <Paragraphs>1039</Paragraphs>
  <Slides>97</Slides>
  <Notes>97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97</vt:i4>
      </vt:variant>
    </vt:vector>
  </HeadingPairs>
  <TitlesOfParts>
    <vt:vector size="104" baseType="lpstr">
      <vt:lpstr>Arial</vt:lpstr>
      <vt:lpstr>Arial Black</vt:lpstr>
      <vt:lpstr>Calibri</vt:lpstr>
      <vt:lpstr>Times</vt:lpstr>
      <vt:lpstr>Wingdings</vt:lpstr>
      <vt:lpstr>Office Theme</vt:lpstr>
      <vt:lpstr>title page</vt:lpstr>
      <vt:lpstr>Capitulo 4</vt:lpstr>
      <vt:lpstr>Tópicos Principales
</vt:lpstr>
      <vt:lpstr>Tópicos Principales</vt:lpstr>
      <vt:lpstr>Tópicos Principales</vt:lpstr>
      <vt:lpstr>Debe saber como…</vt:lpstr>
      <vt:lpstr>Debe saber como…</vt:lpstr>
      <vt:lpstr>Debe saber como…</vt:lpstr>
      <vt:lpstr>Debe saber como…</vt:lpstr>
      <vt:lpstr>Certificado de número de registro  y calcomanía
</vt:lpstr>
      <vt:lpstr>Certificado de número de registro y calcomanía de validación
</vt:lpstr>
      <vt:lpstr>Otros datos sobre titulos y registro
</vt:lpstr>
      <vt:lpstr>Otros datos sobre titulos y registro 
</vt:lpstr>
      <vt:lpstr>Número de identificación del casco
</vt:lpstr>
      <vt:lpstr>Placa de Capacidad/ Certificado de Cumplimiento
</vt:lpstr>
      <vt:lpstr>Quién puede operar una embarcación</vt:lpstr>
      <vt:lpstr>Quién puede operar una embarcación
</vt:lpstr>
      <vt:lpstr>Operación ilegal de una embarcación
</vt:lpstr>
      <vt:lpstr>Operación ilegal de una embarcación
</vt:lpstr>
      <vt:lpstr>Alcohol y Drogas
</vt:lpstr>
      <vt:lpstr>Obstruyendo la navegación</vt:lpstr>
      <vt:lpstr>Restricciones de  Seguridad Nacional
</vt:lpstr>
      <vt:lpstr>Salvavidas Dispositivos de Flotación Personal 
</vt:lpstr>
      <vt:lpstr>Salvavidas Dispositivos de Flotación Personal</vt:lpstr>
      <vt:lpstr>Nuevos Iconos
</vt:lpstr>
      <vt:lpstr>Nuevos iconos: Comparaciones
</vt:lpstr>
      <vt:lpstr>Salvavidas Dispositivos de Flotación Personal</vt:lpstr>
      <vt:lpstr>Salvavidas Dispositivos de Flotación Personal</vt:lpstr>
      <vt:lpstr>Interruptor de incendio con cordón de corte de barco recreativo
</vt:lpstr>
      <vt:lpstr>Interruptor de incendio con cordón de corte de barco recreativo
</vt:lpstr>
      <vt:lpstr>Interruptor de incendio con cordón de corte de barco recreativo
</vt:lpstr>
      <vt:lpstr>Extintores de Incendios
</vt:lpstr>
      <vt:lpstr>Extintores de Incendios</vt:lpstr>
      <vt:lpstr>Extintores de Incendios</vt:lpstr>
      <vt:lpstr>Arrestallamas para detonaciones del motor
</vt:lpstr>
      <vt:lpstr>Arresta-llamas para el motor</vt:lpstr>
      <vt:lpstr>Sistemas de ventilación
</vt:lpstr>
      <vt:lpstr>Monóxido de carbono
</vt:lpstr>
      <vt:lpstr>Silenciadores y límites para el nivel de ruido</vt:lpstr>
      <vt:lpstr>Luces de navegación
</vt:lpstr>
      <vt:lpstr>Luces de navegación</vt:lpstr>
      <vt:lpstr>Luces de navegación</vt:lpstr>
      <vt:lpstr>Luces de navegación</vt:lpstr>
      <vt:lpstr>Luces de navegación</vt:lpstr>
      <vt:lpstr>Luces de navegación</vt:lpstr>
      <vt:lpstr>Señales Visuales de Socorro
</vt:lpstr>
      <vt:lpstr>Señales Visuales de Socorro</vt:lpstr>
      <vt:lpstr>Señales Visuales de Socorro</vt:lpstr>
      <vt:lpstr>Señales Visuales de Socorro</vt:lpstr>
      <vt:lpstr>Señales Visuales de Socorro</vt:lpstr>
      <vt:lpstr>Señales Visuales de Socorro</vt:lpstr>
      <vt:lpstr>Dispositivos Acústicos</vt:lpstr>
      <vt:lpstr>Dispositivos Acústicos</vt:lpstr>
      <vt:lpstr>Dispositivos Acústicos</vt:lpstr>
      <vt:lpstr>Dispositivos Acústicos</vt:lpstr>
      <vt:lpstr>Otros equipos y reglamentaciones
</vt:lpstr>
      <vt:lpstr>Otros equipos y reglamentaciones</vt:lpstr>
      <vt:lpstr>Requisitos específicos para motos acuáticas
</vt:lpstr>
      <vt:lpstr>Requisitos para motos acuáticas</vt:lpstr>
      <vt:lpstr>Remolcar a una persona legalmente
</vt:lpstr>
      <vt:lpstr>Remolcar a una persona legalmente</vt:lpstr>
      <vt:lpstr>Desechos de residuos, aceite  y basura
</vt:lpstr>
      <vt:lpstr>Desechos de residuos, aceite  y basura</vt:lpstr>
      <vt:lpstr>Desechos de residuos, aceite  y basura</vt:lpstr>
      <vt:lpstr>Desechos de residuos, aceite  y basura</vt:lpstr>
      <vt:lpstr>Desechos de residuos, aceite  y basura</vt:lpstr>
      <vt:lpstr>Desechos de residuos, aceite  y basura</vt:lpstr>
      <vt:lpstr>Desechos de residuos, aceite  y basura</vt:lpstr>
      <vt:lpstr>Desechos de residuos, aceite  y basura</vt:lpstr>
      <vt:lpstr>Desechos de residuos, aceite  y basura</vt:lpstr>
      <vt:lpstr>Detenga la propagación de especies nocivas
</vt:lpstr>
      <vt:lpstr>Detenga la propagación de especies nocivas</vt:lpstr>
      <vt:lpstr>Accidentes de navegación: Que le exige la ley
</vt:lpstr>
      <vt:lpstr>Accidentes de navegación: Que le exige la ley</vt:lpstr>
      <vt:lpstr>Accidentes de navegación: Que le exige la ley</vt:lpstr>
      <vt:lpstr>Aplicación de la ley y sanciones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Hortensia Sampedro</cp:lastModifiedBy>
  <cp:revision>1519</cp:revision>
  <dcterms:created xsi:type="dcterms:W3CDTF">2010-11-03T21:16:10Z</dcterms:created>
  <dcterms:modified xsi:type="dcterms:W3CDTF">2021-05-01T07:48:18Z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0x010100EA33B7198FAAFD48A6779070B4EEC5A9</vt:lpwstr>
  </property>
</Properties>
</file>